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3"/>
  </p:notesMasterIdLst>
  <p:sldIdLst>
    <p:sldId id="256" r:id="rId5"/>
    <p:sldId id="258" r:id="rId6"/>
    <p:sldId id="292" r:id="rId7"/>
    <p:sldId id="257" r:id="rId8"/>
    <p:sldId id="259" r:id="rId9"/>
    <p:sldId id="295" r:id="rId10"/>
    <p:sldId id="276" r:id="rId11"/>
    <p:sldId id="297" r:id="rId12"/>
    <p:sldId id="277" r:id="rId13"/>
    <p:sldId id="299" r:id="rId14"/>
    <p:sldId id="278" r:id="rId15"/>
    <p:sldId id="301" r:id="rId16"/>
    <p:sldId id="262" r:id="rId17"/>
    <p:sldId id="293" r:id="rId18"/>
    <p:sldId id="294" r:id="rId19"/>
    <p:sldId id="282" r:id="rId20"/>
    <p:sldId id="283" r:id="rId21"/>
    <p:sldId id="300" r:id="rId22"/>
    <p:sldId id="302" r:id="rId23"/>
    <p:sldId id="286" r:id="rId24"/>
    <p:sldId id="284" r:id="rId25"/>
    <p:sldId id="298" r:id="rId26"/>
    <p:sldId id="288" r:id="rId27"/>
    <p:sldId id="303" r:id="rId28"/>
    <p:sldId id="265" r:id="rId29"/>
    <p:sldId id="304" r:id="rId30"/>
    <p:sldId id="266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2589" autoAdjust="0"/>
    <p:restoredTop sz="68056" autoAdjust="0"/>
  </p:normalViewPr>
  <p:slideViewPr>
    <p:cSldViewPr snapToGrid="0" snapToObjects="1">
      <p:cViewPr varScale="1">
        <p:scale>
          <a:sx n="56" d="100"/>
          <a:sy n="56" d="100"/>
        </p:scale>
        <p:origin x="-1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2F5E1-E992-3846-A829-079E851A4140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9C170-532E-B44E-8592-D02325358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97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3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6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72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43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50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36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0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39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228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3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18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8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4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33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389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609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7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03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57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01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86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98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17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9C170-532E-B44E-8592-D023253584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11/28/14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3721"/>
            <a:ext cx="7772400" cy="38572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Effect of maternal dietary intake of Docosahexaenoic Acid on subsequent infant plasma levels and the incidence of adverse inflammatory health outcomes in preterm infants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4935"/>
            <a:ext cx="6400800" cy="9475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Jacqueline Suarez</a:t>
            </a:r>
          </a:p>
          <a:p>
            <a:r>
              <a:rPr lang="en-US" dirty="0" smtClean="0"/>
              <a:t>November 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6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573"/>
            <a:ext cx="8229600" cy="676709"/>
          </a:xfrm>
        </p:spPr>
        <p:txBody>
          <a:bodyPr>
            <a:noAutofit/>
          </a:bodyPr>
          <a:lstStyle/>
          <a:p>
            <a:r>
              <a:rPr lang="en-US" dirty="0" smtClean="0"/>
              <a:t>Primary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9282"/>
            <a:ext cx="4040188" cy="63943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Limitations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759339"/>
            <a:ext cx="8081109" cy="195296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Longitudinal prospective cohort design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No adjustment for confounders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Very small sample size </a:t>
            </a:r>
            <a:r>
              <a:rPr lang="en-US" sz="2000" dirty="0" smtClean="0"/>
              <a:t>(</a:t>
            </a:r>
            <a:r>
              <a:rPr lang="en-US" sz="2000" dirty="0" smtClean="0"/>
              <a:t>Marc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Short study duration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Lack of control over feedings, esp. in reference group (Marc)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Lack of longitudinal blood samples in reference group (Marc)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Reliance on 3d food diary (Sabel)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3525566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Strengths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" y="4165327"/>
            <a:ext cx="7944338" cy="1715749"/>
          </a:xfrm>
        </p:spPr>
        <p:txBody>
          <a:bodyPr>
            <a:noAutofit/>
          </a:bodyPr>
          <a:lstStyle/>
          <a:p>
            <a:r>
              <a:rPr lang="en-US" sz="2000" dirty="0" smtClean="0"/>
              <a:t>Substantial associations seen between DHA intake, by both mother and infant, and subsequent infant plasma DHA levels</a:t>
            </a:r>
          </a:p>
          <a:p>
            <a:r>
              <a:rPr lang="en-US" sz="2000" dirty="0" smtClean="0"/>
              <a:t>Predominant human milk feedings (Marc)</a:t>
            </a:r>
          </a:p>
          <a:p>
            <a:r>
              <a:rPr lang="en-US" sz="2000" dirty="0" smtClean="0"/>
              <a:t>Provides support for AAP Policy Statement regarding importance of EHM feeding</a:t>
            </a:r>
          </a:p>
        </p:txBody>
      </p:sp>
    </p:spTree>
    <p:extLst>
      <p:ext uri="{BB962C8B-B14F-4D97-AF65-F5344CB8AC3E}">
        <p14:creationId xmlns:p14="http://schemas.microsoft.com/office/powerpoint/2010/main" val="167486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870"/>
            <a:ext cx="8229600" cy="752692"/>
          </a:xfrm>
        </p:spPr>
        <p:txBody>
          <a:bodyPr>
            <a:noAutofit/>
          </a:bodyPr>
          <a:lstStyle/>
          <a:p>
            <a:r>
              <a:rPr lang="en-US" dirty="0" smtClean="0"/>
              <a:t>Primary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2809"/>
            <a:ext cx="8229600" cy="5868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16349"/>
                </a:solidFill>
              </a:rPr>
              <a:t>Enteral supplementation of preterm infants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D16349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668"/>
              </p:ext>
            </p:extLst>
          </p:nvPr>
        </p:nvGraphicFramePr>
        <p:xfrm>
          <a:off x="289216" y="3881056"/>
          <a:ext cx="8565933" cy="257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044"/>
                <a:gridCol w="7496889"/>
              </a:tblGrid>
              <a:tr h="370464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7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Saurwald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A had lower plasma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RBC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DHA levels as compared to all groups (p&lt;0.05)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Enteral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DHA intake was correlated with infant plasma DHA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=0.51; p&lt;0.001)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3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Berseth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Infant plasma DHA </a:t>
                      </a:r>
                      <a:r>
                        <a:rPr lang="en-US" sz="1600" baseline="0" dirty="0" smtClean="0"/>
                        <a:t>was higher in LHMF-fed infants as compared to controls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(3.48±0.10; p=0.003)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HM DHA was 48% higher in mothers who reported consumption during last 12wk gestation (0.34±0.21%) as compared to those who reported no consumption (0.23±0.12%)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*Trend between maternal intake and infant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plasma, though no statistical power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290" y="1622987"/>
            <a:ext cx="80095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Saurwald et al. (2012)</a:t>
            </a:r>
            <a:r>
              <a:rPr lang="en-US" dirty="0" smtClean="0"/>
              <a:t>: </a:t>
            </a:r>
          </a:p>
          <a:p>
            <a:pPr marL="342900" indent="-342900">
              <a:buAutoNum type="arabicPeriod"/>
            </a:pPr>
            <a:r>
              <a:rPr lang="en-US" dirty="0" smtClean="0"/>
              <a:t>Formula + differing </a:t>
            </a:r>
            <a:r>
              <a:rPr lang="en-US" dirty="0"/>
              <a:t>amounts of DHA (A: 0.04%, B: 0.33%, and C: 0.52</a:t>
            </a:r>
            <a:r>
              <a:rPr lang="en-US" dirty="0" smtClean="0"/>
              <a:t>%) (n=42)</a:t>
            </a:r>
          </a:p>
          <a:p>
            <a:pPr marL="342900" indent="-342900">
              <a:buAutoNum type="arabicPeriod"/>
            </a:pPr>
            <a:r>
              <a:rPr lang="en-US" dirty="0" smtClean="0"/>
              <a:t>Mother’s </a:t>
            </a:r>
            <a:r>
              <a:rPr lang="en-US" dirty="0"/>
              <a:t>own milk (0.38% DHA</a:t>
            </a:r>
            <a:r>
              <a:rPr lang="en-US" dirty="0" smtClean="0"/>
              <a:t>) (n=24)</a:t>
            </a:r>
          </a:p>
          <a:p>
            <a:endParaRPr lang="en-US" dirty="0"/>
          </a:p>
          <a:p>
            <a:r>
              <a:rPr lang="en-US" b="1" dirty="0" smtClean="0"/>
              <a:t>Berseth et al. (2014)</a:t>
            </a:r>
            <a:r>
              <a:rPr lang="en-US" dirty="0" smtClean="0"/>
              <a:t>: </a:t>
            </a:r>
          </a:p>
          <a:p>
            <a:pPr marL="342900" indent="-342900">
              <a:buAutoNum type="arabicPeriod"/>
            </a:pPr>
            <a:r>
              <a:rPr lang="en-US" dirty="0" smtClean="0"/>
              <a:t>HM </a:t>
            </a:r>
            <a:r>
              <a:rPr lang="en-US" dirty="0"/>
              <a:t>(maternal, or </a:t>
            </a:r>
            <a:r>
              <a:rPr lang="en-US" dirty="0" smtClean="0"/>
              <a:t>donor) + HMF w/o </a:t>
            </a:r>
            <a:r>
              <a:rPr lang="en-US" dirty="0"/>
              <a:t>DHA (control</a:t>
            </a:r>
            <a:r>
              <a:rPr lang="en-US" dirty="0" smtClean="0"/>
              <a:t>) </a:t>
            </a:r>
          </a:p>
          <a:p>
            <a:pPr marL="342900" indent="-342900">
              <a:buAutoNum type="arabicPeriod"/>
            </a:pPr>
            <a:r>
              <a:rPr lang="en-US" dirty="0" smtClean="0"/>
              <a:t>HM (maternal or donor) + LHMF </a:t>
            </a:r>
            <a:r>
              <a:rPr lang="en-US" dirty="0"/>
              <a:t>(</a:t>
            </a:r>
            <a:r>
              <a:rPr lang="en-US" dirty="0" smtClean="0"/>
              <a:t>12mg DHA/</a:t>
            </a:r>
            <a:r>
              <a:rPr lang="en-US" dirty="0"/>
              <a:t>100mL </a:t>
            </a:r>
            <a:r>
              <a:rPr lang="en-US" dirty="0" smtClean="0"/>
              <a:t>HM) (</a:t>
            </a:r>
            <a:r>
              <a:rPr lang="en-US" dirty="0"/>
              <a:t>treatment)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458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2573"/>
            <a:ext cx="8229600" cy="676709"/>
          </a:xfrm>
        </p:spPr>
        <p:txBody>
          <a:bodyPr>
            <a:noAutofit/>
          </a:bodyPr>
          <a:lstStyle/>
          <a:p>
            <a:r>
              <a:rPr lang="en-US" dirty="0" smtClean="0"/>
              <a:t>Primary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9282"/>
            <a:ext cx="4040188" cy="63943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Limitations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1718712"/>
            <a:ext cx="8231187" cy="211082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Small sample sizes</a:t>
            </a:r>
          </a:p>
          <a:p>
            <a:r>
              <a:rPr lang="en-US" dirty="0" smtClean="0"/>
              <a:t>Lack of statistical power (Berseth)</a:t>
            </a:r>
          </a:p>
          <a:p>
            <a:r>
              <a:rPr lang="en-US" dirty="0" smtClean="0"/>
              <a:t>Substantially fewer infant plasma samples obtained from total (Berseth)</a:t>
            </a:r>
          </a:p>
          <a:p>
            <a:r>
              <a:rPr lang="en-US" dirty="0" smtClean="0"/>
              <a:t>Short study duration</a:t>
            </a:r>
          </a:p>
          <a:p>
            <a:r>
              <a:rPr lang="en-US" dirty="0" smtClean="0"/>
              <a:t>Self-reported diet recall (Berseth)</a:t>
            </a:r>
          </a:p>
          <a:p>
            <a:r>
              <a:rPr lang="en-US" dirty="0" smtClean="0"/>
              <a:t>Unknown HM fatty acid composition (Saurwald)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13" y="3600262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Strengths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" y="4240025"/>
            <a:ext cx="7423868" cy="199274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RCT designs</a:t>
            </a:r>
          </a:p>
          <a:p>
            <a:r>
              <a:rPr lang="en-US" sz="2000" dirty="0" smtClean="0"/>
              <a:t>Substantial associations seen between DHA intake, by both mother and infant, and subsequent infant plasma DHA levels</a:t>
            </a:r>
          </a:p>
          <a:p>
            <a:r>
              <a:rPr lang="en-US" sz="2000" dirty="0" smtClean="0"/>
              <a:t>Provides support for AAP Policy Statement regarding importance of EHM feeding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817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695"/>
            <a:ext cx="8229600" cy="930805"/>
          </a:xfrm>
        </p:spPr>
        <p:txBody>
          <a:bodyPr>
            <a:normAutofit/>
          </a:bodyPr>
          <a:lstStyle/>
          <a:p>
            <a:r>
              <a:rPr lang="en-US" dirty="0" smtClean="0"/>
              <a:t>Rationale for Secondary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5509"/>
              </p:ext>
            </p:extLst>
          </p:nvPr>
        </p:nvGraphicFramePr>
        <p:xfrm>
          <a:off x="457199" y="1395638"/>
          <a:ext cx="8229601" cy="2810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00"/>
                <a:gridCol w="1936156"/>
                <a:gridCol w="1834680"/>
                <a:gridCol w="2971065"/>
              </a:tblGrid>
              <a:tr h="677333"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</a:t>
                      </a:r>
                      <a:r>
                        <a:rPr lang="en-US" baseline="0" dirty="0" smtClean="0"/>
                        <a:t> Variables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Dependent Variables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Sullivan et al., 2010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dirty="0" smtClean="0"/>
                        <a:t>HM +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HM</a:t>
                      </a:r>
                      <a:r>
                        <a:rPr lang="en-US" sz="1600" baseline="0" dirty="0" smtClean="0"/>
                        <a:t>-based fortifier</a:t>
                      </a:r>
                    </a:p>
                    <a:p>
                      <a:r>
                        <a:rPr lang="en-US" sz="1600" b="1" baseline="0" dirty="0" smtClean="0"/>
                        <a:t>2. </a:t>
                      </a:r>
                      <a:r>
                        <a:rPr lang="en-US" sz="1600" baseline="0" dirty="0" smtClean="0"/>
                        <a:t>HM + BOV-based fortifier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Incidence</a:t>
                      </a:r>
                      <a:r>
                        <a:rPr lang="en-US" sz="1600" baseline="0" dirty="0" smtClean="0"/>
                        <a:t> of BPD and/or NEC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HM</a:t>
                      </a:r>
                      <a:r>
                        <a:rPr lang="en-US" sz="1600" baseline="0" dirty="0" smtClean="0"/>
                        <a:t> + HM-based fortifier</a:t>
                      </a:r>
                      <a:r>
                        <a:rPr lang="en-US" sz="1600" dirty="0" smtClean="0"/>
                        <a:t> infants had significantly lower</a:t>
                      </a:r>
                      <a:r>
                        <a:rPr lang="en-US" sz="1600" baseline="0" dirty="0" smtClean="0"/>
                        <a:t> rates of NEC and surgical NEC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8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Cristofalo et al.,</a:t>
                      </a:r>
                      <a:r>
                        <a:rPr lang="en-US" sz="1600" baseline="0" dirty="0" smtClean="0"/>
                        <a:t> 2013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600" b="1" dirty="0" smtClean="0"/>
                        <a:t>1. </a:t>
                      </a:r>
                      <a:r>
                        <a:rPr lang="en-US" sz="1600" dirty="0" smtClean="0"/>
                        <a:t>BOV formula + HM-</a:t>
                      </a:r>
                      <a:r>
                        <a:rPr lang="en-US" sz="1600" smtClean="0"/>
                        <a:t>based fortifier</a:t>
                      </a:r>
                      <a:endParaRPr lang="en-US" sz="16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dirty="0" smtClean="0"/>
                        <a:t>2. </a:t>
                      </a:r>
                      <a:r>
                        <a:rPr lang="en-US" sz="1600" dirty="0" smtClean="0"/>
                        <a:t>HM</a:t>
                      </a:r>
                      <a:r>
                        <a:rPr lang="en-US" sz="1600" baseline="0" dirty="0" smtClean="0"/>
                        <a:t> donor + HM-based fortifier</a:t>
                      </a:r>
                      <a:r>
                        <a:rPr lang="en-US" sz="16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Incidence of respiratory</a:t>
                      </a:r>
                      <a:r>
                        <a:rPr lang="en-US" sz="1600" baseline="0" dirty="0" smtClean="0"/>
                        <a:t> support and/or NEC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HUM infants had significantly</a:t>
                      </a:r>
                      <a:r>
                        <a:rPr lang="en-US" sz="1600" baseline="0" dirty="0" smtClean="0"/>
                        <a:t> lower incidence of surgical NEC and trend in lower NEC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452" y="4801840"/>
            <a:ext cx="7694505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 dirty="0" smtClean="0"/>
              <a:t>“For each 10% increase in intake of cows milk rather than an exclusive human milk diet, the risk of NEC increases by 11.8% (95%CI=0.02-24.8%) and the risk of surgical NEC increases by 21% (95%CI=4.2-39.6%)” </a:t>
            </a:r>
          </a:p>
          <a:p>
            <a:pPr algn="ctr">
              <a:lnSpc>
                <a:spcPct val="110000"/>
              </a:lnSpc>
            </a:pPr>
            <a:r>
              <a:rPr lang="en-US" dirty="0" smtClean="0"/>
              <a:t>–  Meta-analysis by Abrams et al.,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412"/>
            <a:ext cx="8229600" cy="870762"/>
          </a:xfrm>
        </p:spPr>
        <p:txBody>
          <a:bodyPr/>
          <a:lstStyle/>
          <a:p>
            <a:r>
              <a:rPr lang="en-US" dirty="0" smtClean="0"/>
              <a:t>What are NEC and BPD?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047174"/>
            <a:ext cx="3972422" cy="2615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D16349"/>
                </a:solidFill>
              </a:rPr>
              <a:t>Necrotizing Enterocolitis</a:t>
            </a:r>
          </a:p>
          <a:p>
            <a:r>
              <a:rPr lang="en-US" sz="2000" dirty="0" smtClean="0"/>
              <a:t>Caused by disruption of the gut mucosal barrier, which leads to invasion of gas-forming bacteria, inflammation, and swelling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37165" y="1052568"/>
            <a:ext cx="3540049" cy="3163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D16349"/>
                </a:solidFill>
              </a:rPr>
              <a:t>Bronchopulmonary Dysplasia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</a:t>
            </a:r>
            <a:r>
              <a:rPr lang="en-US" sz="2000" dirty="0" smtClean="0">
                <a:solidFill>
                  <a:srgbClr val="000000"/>
                </a:solidFill>
              </a:rPr>
              <a:t>amage to the delicate lung tissue, which leads to requirement of O</a:t>
            </a:r>
            <a:r>
              <a:rPr lang="en-US" sz="2000" baseline="-25000" dirty="0" smtClean="0">
                <a:solidFill>
                  <a:srgbClr val="000000"/>
                </a:solidFill>
              </a:rPr>
              <a:t>2 </a:t>
            </a:r>
            <a:r>
              <a:rPr lang="en-US" sz="2000" dirty="0" smtClean="0">
                <a:solidFill>
                  <a:srgbClr val="000000"/>
                </a:solidFill>
              </a:rPr>
              <a:t>treatment at 36wk; associated with RDS characterized by low surfactant production and risk of lung collapse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1" y="4512865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preterm infants?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Underdeveloped immune system, letting pro-inflammatory factors thrive and cause damage without mediation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local inflammatory response is triggered by </a:t>
            </a:r>
            <a:r>
              <a:rPr lang="en-US" dirty="0"/>
              <a:t>necrosis factor (</a:t>
            </a:r>
            <a:r>
              <a:rPr lang="en-US" b="1" dirty="0"/>
              <a:t>TNF-α</a:t>
            </a:r>
            <a:r>
              <a:rPr lang="en-US" dirty="0"/>
              <a:t>) and platelet-activating factor (</a:t>
            </a:r>
            <a:r>
              <a:rPr lang="en-US" b="1" dirty="0"/>
              <a:t>PAF</a:t>
            </a:r>
            <a:r>
              <a:rPr lang="en-US" dirty="0"/>
              <a:t>), leading to an immense </a:t>
            </a:r>
            <a:r>
              <a:rPr lang="en-US" b="1" dirty="0"/>
              <a:t>inflammatory cytokine cascade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82835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DHA and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807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integral component of phospholipid cell membranes</a:t>
            </a:r>
          </a:p>
          <a:p>
            <a:pPr lvl="1"/>
            <a:r>
              <a:rPr lang="en-US" sz="2000" dirty="0" smtClean="0"/>
              <a:t>Regulates cell membrane fluidity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romotes prostaglandin synthesis through eicosanoid metabolites</a:t>
            </a:r>
          </a:p>
          <a:p>
            <a:pPr lvl="1"/>
            <a:r>
              <a:rPr lang="en-US" sz="2000" dirty="0" smtClean="0"/>
              <a:t> Attenuates inflammatory cascade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400" dirty="0" smtClean="0"/>
              <a:t>Research suggests DHA may act through 2 pathways: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29" y="4480854"/>
            <a:ext cx="21344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PPARγ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binds DHA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TLR4: </a:t>
            </a:r>
          </a:p>
          <a:p>
            <a:r>
              <a:rPr lang="en-US" dirty="0" smtClean="0"/>
              <a:t>attenuated </a:t>
            </a:r>
          </a:p>
          <a:p>
            <a:r>
              <a:rPr lang="en-US" dirty="0"/>
              <a:t>b</a:t>
            </a:r>
            <a:r>
              <a:rPr lang="en-US" dirty="0" smtClean="0"/>
              <a:t>y DHA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63352" y="4639625"/>
            <a:ext cx="2204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Reduced expression of pro-inflammatory mediators: </a:t>
            </a:r>
          </a:p>
          <a:p>
            <a:pPr algn="ctr"/>
            <a:r>
              <a:rPr lang="en-US" b="1" dirty="0" smtClean="0"/>
              <a:t>NF-kb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93291" y="4851318"/>
            <a:ext cx="1270061" cy="335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93291" y="5451118"/>
            <a:ext cx="1270061" cy="388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32542" y="4724835"/>
            <a:ext cx="1877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Diminished cytokine cascade:</a:t>
            </a:r>
          </a:p>
          <a:p>
            <a:pPr algn="ctr"/>
            <a:r>
              <a:rPr lang="en-US" b="1" dirty="0"/>
              <a:t>IL-6, IL-10, IL-8, </a:t>
            </a:r>
            <a:r>
              <a:rPr lang="en-US" b="1" dirty="0" smtClean="0"/>
              <a:t>TNFα… 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68320" y="5186500"/>
            <a:ext cx="11642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400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360"/>
            <a:ext cx="8229600" cy="947308"/>
          </a:xfrm>
        </p:spPr>
        <p:txBody>
          <a:bodyPr/>
          <a:lstStyle/>
          <a:p>
            <a:r>
              <a:rPr lang="en-US" dirty="0" smtClean="0"/>
              <a:t>Secondary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5268"/>
            <a:ext cx="8229600" cy="63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16349"/>
                </a:solidFill>
              </a:rPr>
              <a:t>BPD Animal Studies: Supplementing Dams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44932"/>
              </p:ext>
            </p:extLst>
          </p:nvPr>
        </p:nvGraphicFramePr>
        <p:xfrm>
          <a:off x="246956" y="3621660"/>
          <a:ext cx="8614808" cy="2913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509"/>
                <a:gridCol w="7856299"/>
              </a:tblGrid>
              <a:tr h="332909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6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Rogers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DHA-treated pups had higher hepatic DHA levels than controls (p=0.004)</a:t>
                      </a:r>
                    </a:p>
                    <a:p>
                      <a:r>
                        <a:rPr lang="en-US" sz="1600" dirty="0" smtClean="0"/>
                        <a:t>DHA-treated pups showed reduced </a:t>
                      </a:r>
                      <a:r>
                        <a:rPr lang="en-US" sz="1600" b="1" dirty="0" smtClean="0"/>
                        <a:t>neutrophil </a:t>
                      </a:r>
                      <a:r>
                        <a:rPr lang="en-US" sz="1600" dirty="0" smtClean="0"/>
                        <a:t>(p=0.012) and </a:t>
                      </a:r>
                      <a:r>
                        <a:rPr lang="en-US" sz="1600" b="1" dirty="0" smtClean="0"/>
                        <a:t>macrophage</a:t>
                      </a:r>
                      <a:r>
                        <a:rPr lang="en-US" sz="1600" dirty="0" smtClean="0"/>
                        <a:t> influx (p=0.009)</a:t>
                      </a:r>
                    </a:p>
                    <a:p>
                      <a:r>
                        <a:rPr lang="en-US" sz="1600" dirty="0" smtClean="0"/>
                        <a:t>Insignificant,</a:t>
                      </a:r>
                      <a:r>
                        <a:rPr lang="en-US" sz="1600" baseline="0" dirty="0" smtClean="0"/>
                        <a:t> though a trend towards a greater # of alveoli in DHA-treated pups</a:t>
                      </a:r>
                    </a:p>
                    <a:p>
                      <a:r>
                        <a:rPr lang="en-US" sz="1600" baseline="0" dirty="0" smtClean="0"/>
                        <a:t>No effect on specific chemokine or cytokine factors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72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Velten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DHA-treated</a:t>
                      </a:r>
                      <a:r>
                        <a:rPr lang="en-US" sz="1600" baseline="0" dirty="0" smtClean="0"/>
                        <a:t> pups had a greater # of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alveoli and greater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lung function by 8wk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(p≤0.05)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DHA-treated pups had lower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macrophage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density, lessened MCP-1 expression, and lessened MMP expression (p&lt;0.05)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DHA-treated pups had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lower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TGFβ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expression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(p&lt;0.05)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905244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Both supplemented dams with 6.3g DHA/kg diet from embryonic day 16 until birth (Rogers) or through weaning (Velten)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ups were exposed to hyperoxia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Rogers et al. (2011)</a:t>
            </a:r>
            <a:r>
              <a:rPr lang="en-US" dirty="0" smtClean="0"/>
              <a:t>: &gt;95%O</a:t>
            </a:r>
            <a:r>
              <a:rPr lang="en-US" baseline="-25000" dirty="0" smtClean="0"/>
              <a:t>2</a:t>
            </a:r>
            <a:r>
              <a:rPr lang="en-US" dirty="0"/>
              <a:t>/</a:t>
            </a:r>
            <a:r>
              <a:rPr lang="en-US" dirty="0" smtClean="0"/>
              <a:t>7d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Velten et al. (2014)</a:t>
            </a:r>
            <a:r>
              <a:rPr lang="en-US" dirty="0" smtClean="0"/>
              <a:t>: 80-85%O</a:t>
            </a:r>
            <a:r>
              <a:rPr lang="en-US" baseline="-25000" dirty="0" smtClean="0"/>
              <a:t>2</a:t>
            </a:r>
            <a:r>
              <a:rPr lang="en-US" dirty="0"/>
              <a:t>/</a:t>
            </a:r>
            <a:r>
              <a:rPr lang="en-US" dirty="0" smtClean="0"/>
              <a:t>14d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6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93"/>
            <a:ext cx="8229600" cy="900275"/>
          </a:xfrm>
        </p:spPr>
        <p:txBody>
          <a:bodyPr/>
          <a:lstStyle/>
          <a:p>
            <a:r>
              <a:rPr lang="en-US" dirty="0" smtClean="0"/>
              <a:t>Secondary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39"/>
            <a:ext cx="8229600" cy="634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16349"/>
                </a:solidFill>
              </a:rPr>
              <a:t>BPD Animal Studies: Supplementing Pups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109250"/>
              </p:ext>
            </p:extLst>
          </p:nvPr>
        </p:nvGraphicFramePr>
        <p:xfrm>
          <a:off x="314905" y="3489651"/>
          <a:ext cx="8557883" cy="217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091"/>
                <a:gridCol w="7743792"/>
              </a:tblGrid>
              <a:tr h="398356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41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DHA-treated pups showed lessened alveolar damage, indicated by a low MLI (p&lt;0.05)</a:t>
                      </a:r>
                    </a:p>
                    <a:p>
                      <a:r>
                        <a:rPr lang="en-US" sz="1600" baseline="0" dirty="0" smtClean="0"/>
                        <a:t>DHA-treated pups showed decreased </a:t>
                      </a:r>
                      <a:r>
                        <a:rPr lang="en-US" sz="1600" b="1" baseline="0" dirty="0" smtClean="0"/>
                        <a:t>cytokine</a:t>
                      </a:r>
                      <a:r>
                        <a:rPr lang="en-US" sz="1600" baseline="0" dirty="0" smtClean="0"/>
                        <a:t> expression of CXCL1/KC and IL-6 (p&lt;0.05)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3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Martin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Lowered </a:t>
                      </a:r>
                      <a:r>
                        <a:rPr lang="en-US" sz="1600" baseline="0" dirty="0" smtClean="0"/>
                        <a:t>MLI was seen in DHA-treated pups, though not significant</a:t>
                      </a:r>
                    </a:p>
                    <a:p>
                      <a:r>
                        <a:rPr lang="en-US" sz="1600" baseline="0" dirty="0" smtClean="0"/>
                        <a:t>RvD1-treated pups had decreased </a:t>
                      </a:r>
                      <a:r>
                        <a:rPr lang="en-US" sz="1600" baseline="0" dirty="0" err="1" smtClean="0"/>
                        <a:t>septal</a:t>
                      </a:r>
                      <a:r>
                        <a:rPr lang="en-US" sz="1600" baseline="0" dirty="0" smtClean="0"/>
                        <a:t> wall thickness (p=0.002)</a:t>
                      </a:r>
                    </a:p>
                    <a:p>
                      <a:r>
                        <a:rPr lang="en-US" sz="1600" baseline="0" dirty="0" smtClean="0"/>
                        <a:t>RvD1-treated pups showed lowered expression of TIMP1 (p&lt;0.05)</a:t>
                      </a:r>
                    </a:p>
                    <a:p>
                      <a:r>
                        <a:rPr lang="en-US" sz="1600" baseline="0" dirty="0" smtClean="0"/>
                        <a:t>RvD1-treated pups showed decreased </a:t>
                      </a:r>
                      <a:r>
                        <a:rPr lang="en-US" sz="1600" b="1" baseline="0" dirty="0" smtClean="0"/>
                        <a:t>cytokine</a:t>
                      </a:r>
                      <a:r>
                        <a:rPr lang="en-US" sz="1600" baseline="0" dirty="0" smtClean="0"/>
                        <a:t> expression of CXCL2 (p=0.04)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9750" y="2067777"/>
            <a:ext cx="777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Ma et al. (2012): </a:t>
            </a:r>
            <a:r>
              <a:rPr lang="en-US" dirty="0" smtClean="0"/>
              <a:t>12 day old pups already exposed to hyperoxia (75%O</a:t>
            </a:r>
            <a:r>
              <a:rPr lang="en-US" baseline="-25000" dirty="0" smtClean="0"/>
              <a:t>2</a:t>
            </a:r>
            <a:r>
              <a:rPr lang="en-US" dirty="0" smtClean="0"/>
              <a:t>/5d) were supplemented with 5.0gDHA/kg diet via oral gavage for 5d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Martin et al. (2014):</a:t>
            </a:r>
            <a:r>
              <a:rPr lang="en-US" dirty="0" smtClean="0"/>
              <a:t> pups were supplemented at birth with 2ng/g pup weight of DHA metabolite RvD1 via IP and exposed to hyperoxia (&gt;90%O</a:t>
            </a:r>
            <a:r>
              <a:rPr lang="en-US" baseline="-25000" dirty="0" smtClean="0"/>
              <a:t>2</a:t>
            </a:r>
            <a:r>
              <a:rPr lang="en-US" dirty="0" smtClean="0"/>
              <a:t>) for 9d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59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692"/>
            <a:ext cx="8229600" cy="853121"/>
          </a:xfrm>
        </p:spPr>
        <p:txBody>
          <a:bodyPr/>
          <a:lstStyle/>
          <a:p>
            <a:r>
              <a:rPr lang="en-US" dirty="0" smtClean="0"/>
              <a:t>Secondary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044"/>
            <a:ext cx="8229600" cy="64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NEC Animal Studies: Supplementing Pups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828267"/>
              </p:ext>
            </p:extLst>
          </p:nvPr>
        </p:nvGraphicFramePr>
        <p:xfrm>
          <a:off x="176589" y="3865910"/>
          <a:ext cx="8768984" cy="277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267"/>
                <a:gridCol w="7843717"/>
              </a:tblGrid>
              <a:tr h="368255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9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Ohtsuka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Intestinal DHA increased in pups of</a:t>
                      </a:r>
                      <a:r>
                        <a:rPr lang="en-US" sz="1600" baseline="0" dirty="0" smtClean="0"/>
                        <a:t> DHA-fed dams (p&lt;0.01)</a:t>
                      </a:r>
                    </a:p>
                    <a:p>
                      <a:r>
                        <a:rPr lang="en-US" sz="1600" baseline="0" dirty="0" smtClean="0"/>
                        <a:t>Reduced incidence of NEC-like colitis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(DHA, 26.7%; EPA, 20.0%; control, 56%; p=0.03)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expression of PG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receptor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EP3 (DHA, 1.14±0.16, p&lt;0.05; EPA, 1.47±0.16, p&lt;0.01)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xpression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 (p&lt;0.01) and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IkB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 (p&lt;0.05)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expression of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PPARγ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(DHA, p&lt;0.01; EPA, p&lt;0.05)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5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 oil improved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intestinal integrity, seen in higher villus height (p&lt;0.05) and less plasma oxidase activity (p&lt;0.01)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 oil-fed piglets had decreased expression of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TNFα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(p&lt;0.05),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jejunal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TLR4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(p&lt;0.05), </a:t>
                      </a:r>
                      <a:r>
                        <a:rPr lang="en-US" sz="16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NFkB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(p&lt;0.05), and downstream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cytokines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574422"/>
            <a:ext cx="79638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Ohtsuka et al., 2011: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Dams fed 100g diet during gestation:</a:t>
            </a:r>
          </a:p>
          <a:p>
            <a:pPr lvl="1"/>
            <a:r>
              <a:rPr lang="en-US" dirty="0" smtClean="0"/>
              <a:t>(1) DHA-rich (3.4g DHA), (2) EPA-rich (3.4g EPA), (3) Control (7.0g soybean oil)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Pups born at 20wk gestation, NEC-like colitis induced with 0.15mL formula</a:t>
            </a:r>
          </a:p>
          <a:p>
            <a:r>
              <a:rPr lang="en-US" b="1" dirty="0" smtClean="0"/>
              <a:t>Liu et al., 2012: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Weaned piglets fed 5% fish oil or corn oil (control) for 21d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Injected with </a:t>
            </a:r>
            <a:r>
              <a:rPr lang="en-US" i="1" dirty="0" smtClean="0"/>
              <a:t>E coli </a:t>
            </a:r>
            <a:r>
              <a:rPr lang="en-US" dirty="0" smtClean="0"/>
              <a:t>LPS following diet regimen to stimulate intestinal injury</a:t>
            </a:r>
          </a:p>
        </p:txBody>
      </p:sp>
    </p:spTree>
    <p:extLst>
      <p:ext uri="{BB962C8B-B14F-4D97-AF65-F5344CB8AC3E}">
        <p14:creationId xmlns:p14="http://schemas.microsoft.com/office/powerpoint/2010/main" val="4235324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258"/>
            <a:ext cx="8229600" cy="8884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Secondary Analysis</a:t>
            </a:r>
            <a:br>
              <a:rPr lang="en-US" dirty="0" smtClean="0"/>
            </a:br>
            <a:r>
              <a:rPr lang="en-US" sz="3600" dirty="0" smtClean="0">
                <a:solidFill>
                  <a:srgbClr val="D16349"/>
                </a:solidFill>
              </a:rPr>
              <a:t>Animal Studies</a:t>
            </a:r>
            <a:endParaRPr lang="en-US" sz="3600" dirty="0">
              <a:solidFill>
                <a:srgbClr val="D16349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83954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16349"/>
                </a:solidFill>
              </a:rPr>
              <a:t>Limitations</a:t>
            </a:r>
            <a:endParaRPr lang="en-US" sz="2800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731030"/>
            <a:ext cx="8229601" cy="16468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Only two animal studies assessed incidence of NEC in past 5 years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Inflammatory pathways still not fully understood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Conflicting results for </a:t>
            </a:r>
            <a:r>
              <a:rPr lang="en-US" sz="1400" dirty="0" err="1" smtClean="0"/>
              <a:t>PPARγ</a:t>
            </a:r>
            <a:r>
              <a:rPr lang="en-US" sz="1400" dirty="0" smtClean="0"/>
              <a:t>, TLR4, TNFα, </a:t>
            </a:r>
            <a:r>
              <a:rPr lang="en-US" sz="1400" dirty="0" err="1" smtClean="0"/>
              <a:t>NFkB</a:t>
            </a:r>
            <a:r>
              <a:rPr lang="en-US" sz="1400" dirty="0" smtClean="0"/>
              <a:t> (Martin et al)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Small sample sizes overall, some caused by early hypoxic death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Generalizability?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13" y="3221587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16349"/>
                </a:solidFill>
              </a:rPr>
              <a:t>Strengths</a:t>
            </a:r>
            <a:endParaRPr lang="en-US" sz="2800" dirty="0">
              <a:solidFill>
                <a:srgbClr val="D1634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" y="3861349"/>
            <a:ext cx="7905262" cy="25472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RCT design provides causality and biological evidence</a:t>
            </a:r>
          </a:p>
          <a:p>
            <a:r>
              <a:rPr lang="en-US" dirty="0" smtClean="0"/>
              <a:t>Fairly consistent methods across studies</a:t>
            </a:r>
          </a:p>
          <a:p>
            <a:r>
              <a:rPr lang="en-US" dirty="0" smtClean="0"/>
              <a:t>Strong models of NEC-like colitis and hyperoxia-induced BPD</a:t>
            </a:r>
          </a:p>
          <a:p>
            <a:r>
              <a:rPr lang="en-US" dirty="0" smtClean="0"/>
              <a:t>Purified DHA supplements</a:t>
            </a:r>
          </a:p>
          <a:p>
            <a:r>
              <a:rPr lang="en-US" dirty="0" smtClean="0"/>
              <a:t>Results are comparable</a:t>
            </a:r>
          </a:p>
          <a:p>
            <a:pPr lvl="2"/>
            <a:r>
              <a:rPr lang="en-US" dirty="0" smtClean="0"/>
              <a:t>All BPD show lessened alveolar damage with DHA and </a:t>
            </a:r>
          </a:p>
          <a:p>
            <a:pPr lvl="2"/>
            <a:r>
              <a:rPr lang="en-US" dirty="0" smtClean="0"/>
              <a:t>All NEC show greater intestinal integrity with DHA</a:t>
            </a:r>
          </a:p>
          <a:p>
            <a:pPr lvl="2"/>
            <a:r>
              <a:rPr lang="en-US" dirty="0" smtClean="0"/>
              <a:t>All studies suggest DHA acts through inflammatory pathways to diminish subsequent inflammatory cytokine cascades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22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747"/>
            <a:ext cx="8229600" cy="1598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Question posed by the 2010 Dietary Guidelines Advisory Committee: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2000" b="1" i="1" dirty="0" smtClean="0"/>
              <a:t>What are the effects of maternal dietary intake of n-3 fatty acids from seafood on breast milk composition and health outcomes in infants?</a:t>
            </a:r>
          </a:p>
          <a:p>
            <a:pPr marL="0" indent="0" algn="ctr">
              <a:buNone/>
            </a:pPr>
            <a:endParaRPr lang="en-US" sz="20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679" y="3579550"/>
            <a:ext cx="2024282" cy="923330"/>
          </a:xfrm>
          <a:prstGeom prst="rect">
            <a:avLst/>
          </a:prstGeom>
          <a:ln w="28575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“N-3 fatty acids”</a:t>
            </a:r>
          </a:p>
          <a:p>
            <a:r>
              <a:rPr lang="en-US" dirty="0" smtClean="0"/>
              <a:t>“Health outcomes”</a:t>
            </a:r>
          </a:p>
          <a:p>
            <a:r>
              <a:rPr lang="en-US" dirty="0" smtClean="0"/>
              <a:t>“Infants”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92879" y="4028251"/>
            <a:ext cx="2028359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90567" y="3599392"/>
            <a:ext cx="144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Specified to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3310" y="3599392"/>
            <a:ext cx="2024282" cy="923330"/>
          </a:xfrm>
          <a:prstGeom prst="rect">
            <a:avLst/>
          </a:prstGeom>
          <a:ln w="28575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“DHA”</a:t>
            </a:r>
          </a:p>
          <a:p>
            <a:r>
              <a:rPr lang="en-US" dirty="0" smtClean="0"/>
              <a:t>“NEC and/or BPD”</a:t>
            </a:r>
          </a:p>
          <a:p>
            <a:r>
              <a:rPr lang="en-US" dirty="0" smtClean="0"/>
              <a:t>“Preterm Infants”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5350" y="5099475"/>
            <a:ext cx="7580391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u="sng" dirty="0" smtClean="0"/>
              <a:t>FAO Recommendations for Pregnant and Lactating Women</a:t>
            </a:r>
            <a:r>
              <a:rPr lang="en-US" sz="2400" dirty="0" smtClean="0"/>
              <a:t>:</a:t>
            </a:r>
          </a:p>
          <a:p>
            <a:pPr algn="ctr">
              <a:lnSpc>
                <a:spcPct val="120000"/>
              </a:lnSpc>
            </a:pPr>
            <a:r>
              <a:rPr lang="en-US" sz="2400" dirty="0" smtClean="0"/>
              <a:t>300mg/d EPA+DHA, with at least 200mg/d as DHA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717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23"/>
            <a:ext cx="8229600" cy="806209"/>
          </a:xfrm>
        </p:spPr>
        <p:txBody>
          <a:bodyPr/>
          <a:lstStyle/>
          <a:p>
            <a:r>
              <a:rPr lang="en-US" dirty="0" smtClean="0"/>
              <a:t>Secondary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4531"/>
            <a:ext cx="8229600" cy="3049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16349"/>
                </a:solidFill>
              </a:rPr>
              <a:t>Human Studies: Examining the DINO Trial</a:t>
            </a:r>
            <a:endParaRPr lang="en-US" sz="1200" dirty="0" smtClean="0"/>
          </a:p>
          <a:p>
            <a:pPr marL="0" indent="0" algn="ctr">
              <a:buNone/>
            </a:pPr>
            <a:r>
              <a:rPr lang="en-US" sz="1800" dirty="0" smtClean="0"/>
              <a:t>(DHA for the Improvement of Neurodevelopmental Outcomes in Preterm Infants) </a:t>
            </a:r>
          </a:p>
          <a:p>
            <a:pPr marL="0" indent="0" algn="ctr">
              <a:buNone/>
            </a:pPr>
            <a:endParaRPr lang="en-US" sz="1100" dirty="0" smtClean="0"/>
          </a:p>
          <a:p>
            <a:r>
              <a:rPr lang="en-US" sz="2000" dirty="0" smtClean="0"/>
              <a:t>Large RCT (n=657) in Australia from 2004-2007</a:t>
            </a:r>
          </a:p>
          <a:p>
            <a:r>
              <a:rPr lang="en-US" sz="2000" dirty="0" smtClean="0"/>
              <a:t>Preterm infants (&lt;33wk GA) supplemented with HM or formula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Treatment: (n=322) mothers consumed six tuna oil capsules 500mg DHA/day, formula standardized with 1.0% DHA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Control: (n=335) mothers consumed six soy oil capsules 500mg/day, formula standardized with 0.35% DHA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49195"/>
              </p:ext>
            </p:extLst>
          </p:nvPr>
        </p:nvGraphicFramePr>
        <p:xfrm>
          <a:off x="311009" y="4500416"/>
          <a:ext cx="8506520" cy="1638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554"/>
                <a:gridCol w="6943966"/>
              </a:tblGrid>
              <a:tr h="371044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5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Makrides et al., 2009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significant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difference</a:t>
                      </a:r>
                      <a:r>
                        <a:rPr lang="en-US" sz="1600" baseline="0" dirty="0" smtClean="0"/>
                        <a:t> in incidence of NEC </a:t>
                      </a:r>
                    </a:p>
                    <a:p>
                      <a:r>
                        <a:rPr lang="en-US" sz="1600" baseline="0" dirty="0" smtClean="0"/>
                        <a:t>High-DHA diet associated with less O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baseline="0" dirty="0" smtClean="0"/>
                        <a:t> treatment at 36wk (p=0.05)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Manley</a:t>
                      </a:r>
                      <a:r>
                        <a:rPr lang="en-US" sz="1600" baseline="0" dirty="0" smtClean="0"/>
                        <a:t> et al., 2011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High-DHA diet reduced </a:t>
                      </a:r>
                      <a:r>
                        <a:rPr lang="en-US" sz="1600" baseline="0" dirty="0" smtClean="0"/>
                        <a:t>incidence of BPD in boys (RR:0.67, 95%CI 0.47-0.96; p=0.03) and infants with birth weight &lt;1250g (RR:0.75, 95%CI 0.57-0.98; p=0.04)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74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823"/>
            <a:ext cx="8229600" cy="737240"/>
          </a:xfrm>
        </p:spPr>
        <p:txBody>
          <a:bodyPr>
            <a:noAutofit/>
          </a:bodyPr>
          <a:lstStyle/>
          <a:p>
            <a:r>
              <a:rPr lang="en-US" dirty="0" smtClean="0"/>
              <a:t>Secondary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0063"/>
            <a:ext cx="8229600" cy="4976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16349"/>
                </a:solidFill>
              </a:rPr>
              <a:t>Human Studies: Other </a:t>
            </a:r>
            <a:endParaRPr lang="en-US" dirty="0" smtClean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533100"/>
              </p:ext>
            </p:extLst>
          </p:nvPr>
        </p:nvGraphicFramePr>
        <p:xfrm>
          <a:off x="457200" y="3847017"/>
          <a:ext cx="8117974" cy="240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877"/>
                <a:gridCol w="7266097"/>
              </a:tblGrid>
              <a:tr h="428069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</a:t>
                      </a:r>
                      <a:r>
                        <a:rPr lang="en-US" dirty="0" smtClean="0"/>
                        <a:t>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Insignificant,</a:t>
                      </a:r>
                      <a:r>
                        <a:rPr lang="en-US" sz="1600" baseline="0" dirty="0" smtClean="0"/>
                        <a:t> though noticeable trend between DHA and lowered incidence of both NEC (8% </a:t>
                      </a:r>
                      <a:r>
                        <a:rPr lang="en-US" sz="1600" baseline="0" dirty="0" err="1" smtClean="0"/>
                        <a:t>vs</a:t>
                      </a:r>
                      <a:r>
                        <a:rPr lang="en-US" sz="1600" baseline="0" dirty="0" smtClean="0"/>
                        <a:t> 13%) and BPD (25% </a:t>
                      </a:r>
                      <a:r>
                        <a:rPr lang="en-US" sz="1600" baseline="0" dirty="0" err="1" smtClean="0"/>
                        <a:t>vs</a:t>
                      </a:r>
                      <a:r>
                        <a:rPr lang="en-US" sz="1600" baseline="0" dirty="0" smtClean="0"/>
                        <a:t> 45%) as compared to reference group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7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Martin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Decreased</a:t>
                      </a:r>
                      <a:r>
                        <a:rPr lang="en-US" sz="1600" b="0" baseline="0" dirty="0" smtClean="0"/>
                        <a:t> whole blood</a:t>
                      </a:r>
                      <a:r>
                        <a:rPr lang="en-US" sz="1600" b="0" dirty="0" smtClean="0"/>
                        <a:t> DHA associated with</a:t>
                      </a:r>
                      <a:r>
                        <a:rPr lang="en-US" sz="1600" b="0" baseline="0" dirty="0" smtClean="0"/>
                        <a:t> increased</a:t>
                      </a:r>
                      <a:r>
                        <a:rPr lang="en-US" sz="1600" b="0" dirty="0" smtClean="0"/>
                        <a:t> risk of CLD (OR 2.5, 95%CI 1.3-5.0; p=0.001)  </a:t>
                      </a:r>
                    </a:p>
                    <a:p>
                      <a:r>
                        <a:rPr lang="en-US" sz="1600" b="0" dirty="0" smtClean="0"/>
                        <a:t>No association between</a:t>
                      </a:r>
                      <a:r>
                        <a:rPr lang="en-US" sz="1600" b="0" baseline="0" dirty="0" smtClean="0"/>
                        <a:t> DHA and</a:t>
                      </a:r>
                      <a:r>
                        <a:rPr lang="en-US" sz="1600" b="0" dirty="0" smtClean="0"/>
                        <a:t> risk</a:t>
                      </a:r>
                      <a:r>
                        <a:rPr lang="en-US" sz="1600" b="0" baseline="0" dirty="0" smtClean="0"/>
                        <a:t> of NEC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Van der Merwe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significant</a:t>
                      </a:r>
                      <a:r>
                        <a:rPr lang="en-US" sz="1600" baseline="0" dirty="0" smtClean="0"/>
                        <a:t> association between DHA and reduced systemic inflammation overall, nor increased in intestinal integrity specifically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3642" y="1628154"/>
            <a:ext cx="7921531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/>
              <a:t>Marc et al. (2011): </a:t>
            </a:r>
            <a:r>
              <a:rPr lang="en-US" dirty="0" smtClean="0"/>
              <a:t>1200mgDHA </a:t>
            </a:r>
            <a:r>
              <a:rPr lang="en-US" dirty="0"/>
              <a:t>(two </a:t>
            </a:r>
            <a:r>
              <a:rPr lang="en-US" dirty="0" smtClean="0"/>
              <a:t>200mg capsules/d) over 8</a:t>
            </a:r>
            <a:r>
              <a:rPr lang="en-US" dirty="0"/>
              <a:t>-12wk during lactation; compared to </a:t>
            </a:r>
            <a:r>
              <a:rPr lang="en-US" dirty="0" smtClean="0"/>
              <a:t>no-DHA </a:t>
            </a:r>
            <a:r>
              <a:rPr lang="en-US" dirty="0"/>
              <a:t>reference group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smtClean="0"/>
              <a:t>Martin et al. (2011): </a:t>
            </a:r>
            <a:r>
              <a:rPr lang="en-US" dirty="0" smtClean="0"/>
              <a:t>retrospectively examined whole blood FA levels in premature infants in relation to neonatal morbidities</a:t>
            </a:r>
            <a:endParaRPr lang="en-US" b="1" dirty="0" smtClean="0"/>
          </a:p>
          <a:p>
            <a:pPr>
              <a:lnSpc>
                <a:spcPct val="110000"/>
              </a:lnSpc>
            </a:pPr>
            <a:r>
              <a:rPr lang="en-US" b="1" dirty="0" smtClean="0"/>
              <a:t>Van der Merwe et al. (2013): </a:t>
            </a:r>
            <a:r>
              <a:rPr lang="en-US" dirty="0" smtClean="0"/>
              <a:t>supplementation of 200mgDHA + 300mgEPA over 6mo to 3-9mo old Gambian infants born preterm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258"/>
            <a:ext cx="8229600" cy="8884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Secondary Analysis</a:t>
            </a:r>
            <a:br>
              <a:rPr lang="en-US" dirty="0" smtClean="0"/>
            </a:br>
            <a:r>
              <a:rPr lang="en-US" sz="3600" dirty="0" smtClean="0">
                <a:solidFill>
                  <a:srgbClr val="D16349"/>
                </a:solidFill>
              </a:rPr>
              <a:t>Human Studies</a:t>
            </a:r>
            <a:endParaRPr lang="en-US" sz="3600" dirty="0">
              <a:solidFill>
                <a:srgbClr val="D16349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3872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16349"/>
                </a:solidFill>
              </a:rPr>
              <a:t>Limitations</a:t>
            </a:r>
            <a:endParaRPr lang="en-US" sz="2800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993782"/>
            <a:ext cx="7461219" cy="21679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NEC and/or BPD were secondary outcomes in all studies</a:t>
            </a:r>
          </a:p>
          <a:p>
            <a:r>
              <a:rPr lang="en-US" dirty="0" smtClean="0"/>
              <a:t>Studies not powered nor with adequate outcome prevalence to assess significance of low-prevalence conditions like NEC and BPD </a:t>
            </a:r>
          </a:p>
          <a:p>
            <a:r>
              <a:rPr lang="en-US" dirty="0" smtClean="0"/>
              <a:t>Retrospective cohort study (Martin) limits causation</a:t>
            </a:r>
          </a:p>
          <a:p>
            <a:r>
              <a:rPr lang="en-US" dirty="0" smtClean="0"/>
              <a:t>Results not generalizable (Van der Merwe)</a:t>
            </a:r>
          </a:p>
          <a:p>
            <a:r>
              <a:rPr lang="en-US" dirty="0" smtClean="0"/>
              <a:t>Supplementation long after birth (Van der Merwe)</a:t>
            </a:r>
          </a:p>
          <a:p>
            <a:r>
              <a:rPr lang="en-US" dirty="0" smtClean="0"/>
              <a:t>Assessed intestinal integrity, not NEC specifically (Van der Merwe)</a:t>
            </a:r>
          </a:p>
          <a:p>
            <a:r>
              <a:rPr lang="en-US" dirty="0" smtClean="0"/>
              <a:t>Assessed CLD, not BPD specifically (Martin)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13" y="3971744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16349"/>
                </a:solidFill>
              </a:rPr>
              <a:t>Strengths</a:t>
            </a:r>
            <a:endParaRPr lang="en-US" sz="2800" dirty="0">
              <a:solidFill>
                <a:srgbClr val="D1634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" y="4611506"/>
            <a:ext cx="7788031" cy="6834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Large subject population and strong RCT design in DINO Trial</a:t>
            </a:r>
          </a:p>
        </p:txBody>
      </p:sp>
    </p:spTree>
    <p:extLst>
      <p:ext uri="{BB962C8B-B14F-4D97-AF65-F5344CB8AC3E}">
        <p14:creationId xmlns:p14="http://schemas.microsoft.com/office/powerpoint/2010/main" val="157834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Strong evidence from all 4 studies included within the Primary Analysis to suggest that DHA efficiently transfers from breast milk to the preterm infant during feeding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However, Secondary Analysis lends mixed results</a:t>
            </a:r>
          </a:p>
          <a:p>
            <a:pPr lvl="1"/>
            <a:r>
              <a:rPr lang="en-US" sz="2000" dirty="0" smtClean="0"/>
              <a:t>5 human studies proved weak and results should be taken with caution</a:t>
            </a:r>
          </a:p>
          <a:p>
            <a:pPr lvl="1"/>
            <a:r>
              <a:rPr lang="en-US" sz="2000" dirty="0" smtClean="0"/>
              <a:t>6 animal studies all provide strong evidence of anti-inflammatory effects of DHA in cases of NEC and BPD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Limited number of studies hinder ability to draw sound conclusions regarding DHA’s role attenuating inflammation in NEC and BPD</a:t>
            </a:r>
          </a:p>
          <a:p>
            <a:endParaRPr lang="en-US" sz="2400" dirty="0" smtClean="0"/>
          </a:p>
          <a:p>
            <a:r>
              <a:rPr lang="en-US" sz="2400" dirty="0" smtClean="0"/>
              <a:t>Many potential confounding variables when DHA is not the primary variable of interest, leading to mixed results within human studies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546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limited number of studies published in the last 5 years regarding DHA and NEC/BPD call for more in-depth analysis</a:t>
            </a:r>
          </a:p>
          <a:p>
            <a:pPr lvl="2"/>
            <a:r>
              <a:rPr lang="en-US" dirty="0" smtClean="0"/>
              <a:t>Interventions beginning early in pregnancy with long-term follow-up</a:t>
            </a:r>
          </a:p>
          <a:p>
            <a:pPr lvl="2"/>
            <a:r>
              <a:rPr lang="en-US" dirty="0" smtClean="0"/>
              <a:t>Larger sample sizes for statistical power</a:t>
            </a:r>
          </a:p>
          <a:p>
            <a:pPr lvl="2"/>
            <a:r>
              <a:rPr lang="en-US" dirty="0" smtClean="0"/>
              <a:t>Relevant primary outcomes of interest</a:t>
            </a:r>
          </a:p>
          <a:p>
            <a:pPr lvl="2"/>
            <a:r>
              <a:rPr lang="en-US" dirty="0" smtClean="0"/>
              <a:t>Marrying findings of animal and human studies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Considerations</a:t>
            </a:r>
          </a:p>
          <a:p>
            <a:pPr lvl="2"/>
            <a:r>
              <a:rPr lang="en-US" dirty="0" smtClean="0"/>
              <a:t>Timing of exposure to DHA</a:t>
            </a:r>
          </a:p>
          <a:p>
            <a:pPr lvl="2"/>
            <a:r>
              <a:rPr lang="en-US" dirty="0" smtClean="0"/>
              <a:t>Optimal breast milk DHA levels to reverse deficits </a:t>
            </a:r>
          </a:p>
          <a:p>
            <a:pPr lvl="2"/>
            <a:r>
              <a:rPr lang="en-US" dirty="0" smtClean="0"/>
              <a:t>At what plasma level does DHA exert anti-inflammatory action?</a:t>
            </a:r>
          </a:p>
          <a:p>
            <a:pPr lvl="2"/>
            <a:r>
              <a:rPr lang="en-US" dirty="0" smtClean="0"/>
              <a:t>DHA compared to probiotics/other milk components in reducing NEC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9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Overall, studies provide strong support for the AAP’s statement regarding the importance of EHM feeding of preterm infants.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Furthermore, studies suggest mother’s </a:t>
            </a:r>
            <a:r>
              <a:rPr lang="en-US" sz="2800" i="1" dirty="0" smtClean="0"/>
              <a:t>own</a:t>
            </a:r>
            <a:r>
              <a:rPr lang="en-US" sz="2800" dirty="0" smtClean="0"/>
              <a:t> milk will provide most optimal levels of DHA to reverse deficits and prevent adverse outcomes, especially when maternal dietary intake of DHA-rich foods has been optimal.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These studies emphasize that greater community education is needed to enhance maternal dietary intake of DHA-rich foods during critical periods of pregnancy and lactation.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3283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1466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52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16"/>
            <a:ext cx="8229600" cy="8707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037878"/>
            <a:ext cx="8229600" cy="608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1. Abrams </a:t>
            </a:r>
            <a:r>
              <a:rPr lang="en-US" sz="1200" dirty="0">
                <a:ea typeface="Times New Roman"/>
              </a:rPr>
              <a:t>SA, </a:t>
            </a:r>
            <a:r>
              <a:rPr lang="en-US" sz="1200" dirty="0" err="1">
                <a:ea typeface="Times New Roman"/>
              </a:rPr>
              <a:t>Schanler</a:t>
            </a:r>
            <a:r>
              <a:rPr lang="en-US" sz="1200" dirty="0">
                <a:ea typeface="Times New Roman"/>
              </a:rPr>
              <a:t> RJ, Lee ML, </a:t>
            </a:r>
            <a:r>
              <a:rPr lang="en-US" sz="1200" dirty="0" err="1">
                <a:ea typeface="Times New Roman"/>
              </a:rPr>
              <a:t>Rechtman</a:t>
            </a:r>
            <a:r>
              <a:rPr lang="en-US" sz="1200" dirty="0">
                <a:ea typeface="Times New Roman"/>
              </a:rPr>
              <a:t> DJ. Greater mortality and morbidity in extremely preterm infants fed a diet containing cow milk protein products. </a:t>
            </a:r>
            <a:r>
              <a:rPr lang="en-US" sz="1200" i="1" dirty="0">
                <a:ea typeface="Times New Roman"/>
              </a:rPr>
              <a:t>Breastfeed Med</a:t>
            </a:r>
            <a:r>
              <a:rPr lang="en-US" sz="1200" dirty="0">
                <a:ea typeface="Times New Roman"/>
              </a:rPr>
              <a:t>. 2014;9(6):281-285.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2. Berseth </a:t>
            </a:r>
            <a:r>
              <a:rPr lang="en-US" sz="1200" dirty="0">
                <a:ea typeface="Times New Roman"/>
              </a:rPr>
              <a:t>CL, Harris CL, </a:t>
            </a:r>
            <a:r>
              <a:rPr lang="en-US" sz="1200" dirty="0" err="1">
                <a:ea typeface="Times New Roman"/>
              </a:rPr>
              <a:t>Wampler</a:t>
            </a:r>
            <a:r>
              <a:rPr lang="en-US" sz="1200" dirty="0">
                <a:ea typeface="Times New Roman"/>
              </a:rPr>
              <a:t> JL, Hoffman DR, </a:t>
            </a:r>
            <a:r>
              <a:rPr lang="en-US" sz="1200" dirty="0" err="1">
                <a:ea typeface="Times New Roman"/>
              </a:rPr>
              <a:t>Diersen-Schade</a:t>
            </a:r>
            <a:r>
              <a:rPr lang="en-US" sz="1200" dirty="0">
                <a:ea typeface="Times New Roman"/>
              </a:rPr>
              <a:t> DA. Liquid human milk fortifier significantly improves docosahexaenoic and </a:t>
            </a:r>
            <a:r>
              <a:rPr lang="en-US" sz="1200" dirty="0" err="1">
                <a:ea typeface="Times New Roman"/>
              </a:rPr>
              <a:t>arachidonic</a:t>
            </a:r>
            <a:r>
              <a:rPr lang="en-US" sz="1200" dirty="0">
                <a:ea typeface="Times New Roman"/>
              </a:rPr>
              <a:t> acid status in preterm infants. </a:t>
            </a:r>
            <a:r>
              <a:rPr lang="en-US" sz="1200" i="1" dirty="0">
                <a:ea typeface="Times New Roman"/>
              </a:rPr>
              <a:t>Prostaglandins, </a:t>
            </a:r>
            <a:r>
              <a:rPr lang="en-US" sz="1200" i="1" dirty="0" err="1">
                <a:ea typeface="Times New Roman"/>
              </a:rPr>
              <a:t>Leukotrienes</a:t>
            </a:r>
            <a:r>
              <a:rPr lang="en-US" sz="1200" i="1" dirty="0">
                <a:ea typeface="Times New Roman"/>
              </a:rPr>
              <a:t> and Essential Fatty Acids (PLEFA)</a:t>
            </a:r>
            <a:r>
              <a:rPr lang="en-US" sz="1200" dirty="0">
                <a:ea typeface="Times New Roman"/>
              </a:rPr>
              <a:t>. 2014;91(3):97-103.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3. Brenna </a:t>
            </a:r>
            <a:r>
              <a:rPr lang="en-US" sz="1200" dirty="0">
                <a:ea typeface="Times New Roman"/>
              </a:rPr>
              <a:t>JT. Animal studies of the functional consequences of suboptimal polyunsaturated fatty acid status during pregnancy, lactation and early post-natal life. </a:t>
            </a:r>
            <a:r>
              <a:rPr lang="en-US" sz="1200" i="1" dirty="0" err="1">
                <a:ea typeface="Times New Roman"/>
              </a:rPr>
              <a:t>Matern</a:t>
            </a:r>
            <a:r>
              <a:rPr lang="en-US" sz="1200" i="1" dirty="0">
                <a:ea typeface="Times New Roman"/>
              </a:rPr>
              <a:t> Child </a:t>
            </a:r>
            <a:r>
              <a:rPr lang="en-US" sz="1200" i="1" dirty="0" err="1">
                <a:ea typeface="Times New Roman"/>
              </a:rPr>
              <a:t>Nutr</a:t>
            </a:r>
            <a:r>
              <a:rPr lang="en-US" sz="1200" dirty="0">
                <a:ea typeface="Times New Roman"/>
              </a:rPr>
              <a:t>. 2011;7 </a:t>
            </a:r>
            <a:r>
              <a:rPr lang="en-US" sz="1200" dirty="0" err="1">
                <a:ea typeface="Times New Roman"/>
              </a:rPr>
              <a:t>Suppl</a:t>
            </a:r>
            <a:r>
              <a:rPr lang="en-US" sz="1200" dirty="0">
                <a:ea typeface="Times New Roman"/>
              </a:rPr>
              <a:t> 2:59-79.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4. Burlingame </a:t>
            </a:r>
            <a:r>
              <a:rPr lang="en-US" sz="1200" dirty="0">
                <a:ea typeface="Times New Roman"/>
              </a:rPr>
              <a:t>B, Nishida C, </a:t>
            </a:r>
            <a:r>
              <a:rPr lang="en-US" sz="1200" dirty="0" err="1">
                <a:ea typeface="Times New Roman"/>
              </a:rPr>
              <a:t>Uauy</a:t>
            </a:r>
            <a:r>
              <a:rPr lang="en-US" sz="1200" dirty="0">
                <a:ea typeface="Times New Roman"/>
              </a:rPr>
              <a:t> R, </a:t>
            </a:r>
            <a:r>
              <a:rPr lang="en-US" sz="1200" dirty="0" err="1">
                <a:ea typeface="Times New Roman"/>
              </a:rPr>
              <a:t>Weisell</a:t>
            </a:r>
            <a:r>
              <a:rPr lang="en-US" sz="1200" dirty="0">
                <a:ea typeface="Times New Roman"/>
              </a:rPr>
              <a:t> R. Fats and fatty acids in human nutrition: Introduction. </a:t>
            </a:r>
            <a:r>
              <a:rPr lang="en-US" sz="1200" i="1" dirty="0">
                <a:ea typeface="Times New Roman"/>
              </a:rPr>
              <a:t>Ann </a:t>
            </a:r>
            <a:r>
              <a:rPr lang="en-US" sz="1200" i="1" dirty="0" err="1">
                <a:ea typeface="Times New Roman"/>
              </a:rPr>
              <a:t>Nutr</a:t>
            </a:r>
            <a:r>
              <a:rPr lang="en-US" sz="1200" i="1" dirty="0">
                <a:ea typeface="Times New Roman"/>
              </a:rPr>
              <a:t> </a:t>
            </a:r>
            <a:r>
              <a:rPr lang="en-US" sz="1200" i="1" dirty="0" err="1">
                <a:ea typeface="Times New Roman"/>
              </a:rPr>
              <a:t>Metab</a:t>
            </a:r>
            <a:r>
              <a:rPr lang="en-US" sz="1200" dirty="0">
                <a:ea typeface="Times New Roman"/>
              </a:rPr>
              <a:t>. 2009;55(1-3):5-7. 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ea typeface="Times New Roman"/>
              </a:rPr>
              <a:t>5</a:t>
            </a:r>
            <a:r>
              <a:rPr lang="en-US" sz="1200" dirty="0" smtClean="0">
                <a:ea typeface="Times New Roman"/>
              </a:rPr>
              <a:t>. Carlson </a:t>
            </a:r>
            <a:r>
              <a:rPr lang="en-US" sz="1200" dirty="0">
                <a:ea typeface="Times New Roman"/>
              </a:rPr>
              <a:t>SE. Docosahexaenoic acid supplementation in pregnancy and lactation. </a:t>
            </a:r>
            <a:r>
              <a:rPr lang="en-US" sz="1200" i="1" dirty="0">
                <a:ea typeface="Times New Roman"/>
              </a:rPr>
              <a:t>Am J </a:t>
            </a:r>
            <a:r>
              <a:rPr lang="en-US" sz="1200" i="1" dirty="0" err="1">
                <a:ea typeface="Times New Roman"/>
              </a:rPr>
              <a:t>Clin</a:t>
            </a:r>
            <a:r>
              <a:rPr lang="en-US" sz="1200" i="1" dirty="0">
                <a:ea typeface="Times New Roman"/>
              </a:rPr>
              <a:t> </a:t>
            </a:r>
            <a:r>
              <a:rPr lang="en-US" sz="1200" i="1" dirty="0" err="1">
                <a:ea typeface="Times New Roman"/>
              </a:rPr>
              <a:t>Nutr</a:t>
            </a:r>
            <a:r>
              <a:rPr lang="en-US" sz="1200" dirty="0">
                <a:ea typeface="Times New Roman"/>
              </a:rPr>
              <a:t>. 2009;89(2):678S-684S.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6. Cristofalo </a:t>
            </a:r>
            <a:r>
              <a:rPr lang="en-US" sz="1200" dirty="0">
                <a:ea typeface="Times New Roman"/>
              </a:rPr>
              <a:t>E, A., </a:t>
            </a:r>
            <a:r>
              <a:rPr lang="en-US" sz="1200" dirty="0" err="1">
                <a:ea typeface="Times New Roman"/>
              </a:rPr>
              <a:t>Schanler</a:t>
            </a:r>
            <a:r>
              <a:rPr lang="en-US" sz="1200" dirty="0">
                <a:ea typeface="Times New Roman"/>
              </a:rPr>
              <a:t> R, J., Blanco C, L., et al. Randomized trial of exclusive human milk versus preterm formula diets in extremely premature infants. </a:t>
            </a:r>
            <a:r>
              <a:rPr lang="en-US" sz="1200" i="1" dirty="0">
                <a:ea typeface="Times New Roman"/>
              </a:rPr>
              <a:t>J </a:t>
            </a:r>
            <a:r>
              <a:rPr lang="en-US" sz="1200" i="1" dirty="0" err="1">
                <a:ea typeface="Times New Roman"/>
              </a:rPr>
              <a:t>Pediatr</a:t>
            </a:r>
            <a:r>
              <a:rPr lang="en-US" sz="1200" dirty="0">
                <a:ea typeface="Times New Roman"/>
              </a:rPr>
              <a:t>. 2013;163(6):1592-1595.e1.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7. Eidelman </a:t>
            </a:r>
            <a:r>
              <a:rPr lang="en-US" sz="1200" dirty="0">
                <a:ea typeface="Times New Roman"/>
              </a:rPr>
              <a:t>A, K., </a:t>
            </a:r>
            <a:r>
              <a:rPr lang="en-US" sz="1200" dirty="0" err="1">
                <a:ea typeface="Times New Roman"/>
              </a:rPr>
              <a:t>Schanler</a:t>
            </a:r>
            <a:r>
              <a:rPr lang="en-US" sz="1200" dirty="0">
                <a:ea typeface="Times New Roman"/>
              </a:rPr>
              <a:t> R, J. Breastfeeding and the use of human milk. </a:t>
            </a:r>
            <a:r>
              <a:rPr lang="en-US" sz="1200" i="1" dirty="0">
                <a:ea typeface="Times New Roman"/>
              </a:rPr>
              <a:t>Pediatrics</a:t>
            </a:r>
            <a:r>
              <a:rPr lang="en-US" sz="1200" dirty="0">
                <a:ea typeface="Times New Roman"/>
              </a:rPr>
              <a:t>. 2012;129(3):598-601.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8. Fallon </a:t>
            </a:r>
            <a:r>
              <a:rPr lang="en-US" sz="1200" dirty="0">
                <a:ea typeface="Times New Roman"/>
              </a:rPr>
              <a:t>EM, </a:t>
            </a:r>
            <a:r>
              <a:rPr lang="en-US" sz="1200" dirty="0" err="1">
                <a:ea typeface="Times New Roman"/>
              </a:rPr>
              <a:t>Nehra</a:t>
            </a:r>
            <a:r>
              <a:rPr lang="en-US" sz="1200" dirty="0">
                <a:ea typeface="Times New Roman"/>
              </a:rPr>
              <a:t> D, Potemkin AK, et al. </a:t>
            </a:r>
            <a:r>
              <a:rPr lang="en-US" sz="1200" dirty="0" err="1">
                <a:ea typeface="Times New Roman"/>
              </a:rPr>
              <a:t>A.s.p.e.N</a:t>
            </a:r>
            <a:r>
              <a:rPr lang="en-US" sz="1200" dirty="0">
                <a:ea typeface="Times New Roman"/>
              </a:rPr>
              <a:t>. clinical guidelines: Nutrition support of neonatal patients at risk for necrotizing enterocolitis. </a:t>
            </a:r>
            <a:r>
              <a:rPr lang="en-US" sz="1200" i="1" dirty="0">
                <a:ea typeface="Times New Roman"/>
              </a:rPr>
              <a:t>JPEN J </a:t>
            </a:r>
            <a:r>
              <a:rPr lang="en-US" sz="1200" i="1" dirty="0" err="1">
                <a:ea typeface="Times New Roman"/>
              </a:rPr>
              <a:t>Parenter</a:t>
            </a:r>
            <a:r>
              <a:rPr lang="en-US" sz="1200" i="1" dirty="0">
                <a:ea typeface="Times New Roman"/>
              </a:rPr>
              <a:t> Enteral </a:t>
            </a:r>
            <a:r>
              <a:rPr lang="en-US" sz="1200" i="1" dirty="0" err="1">
                <a:ea typeface="Times New Roman"/>
              </a:rPr>
              <a:t>Nutr</a:t>
            </a:r>
            <a:r>
              <a:rPr lang="en-US" sz="1200" i="1" dirty="0">
                <a:ea typeface="Times New Roman"/>
              </a:rPr>
              <a:t>.</a:t>
            </a:r>
            <a:r>
              <a:rPr lang="en-US" sz="1200" dirty="0">
                <a:ea typeface="Times New Roman"/>
              </a:rPr>
              <a:t> 2012:36(5):506-523.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9. </a:t>
            </a:r>
            <a:r>
              <a:rPr lang="en-US" sz="1200" dirty="0" err="1" smtClean="0">
                <a:ea typeface="Times New Roman"/>
              </a:rPr>
              <a:t>Howson</a:t>
            </a:r>
            <a:r>
              <a:rPr lang="en-US" sz="1200" dirty="0" smtClean="0">
                <a:ea typeface="Times New Roman"/>
              </a:rPr>
              <a:t> </a:t>
            </a:r>
            <a:r>
              <a:rPr lang="en-US" sz="1200" dirty="0">
                <a:ea typeface="Times New Roman"/>
              </a:rPr>
              <a:t>CP, Kinney MV, McDougall L, Lawn JE. Born too soon: Preterm birth matters. </a:t>
            </a:r>
            <a:r>
              <a:rPr lang="en-US" sz="1200" i="1" dirty="0" err="1">
                <a:ea typeface="Times New Roman"/>
              </a:rPr>
              <a:t>Reprod</a:t>
            </a:r>
            <a:r>
              <a:rPr lang="en-US" sz="1200" i="1" dirty="0">
                <a:ea typeface="Times New Roman"/>
              </a:rPr>
              <a:t> Health</a:t>
            </a:r>
            <a:r>
              <a:rPr lang="en-US" sz="1200" dirty="0">
                <a:ea typeface="Times New Roman"/>
              </a:rPr>
              <a:t>. 2013;10 </a:t>
            </a:r>
            <a:r>
              <a:rPr lang="en-US" sz="1200" dirty="0" err="1">
                <a:ea typeface="Times New Roman"/>
              </a:rPr>
              <a:t>Suppl</a:t>
            </a:r>
            <a:r>
              <a:rPr lang="en-US" sz="1200" dirty="0">
                <a:ea typeface="Times New Roman"/>
              </a:rPr>
              <a:t> 1:S1-</a:t>
            </a:r>
            <a:r>
              <a:rPr lang="en-US" sz="1200" dirty="0" smtClean="0">
                <a:ea typeface="Times New Roman"/>
              </a:rPr>
              <a:t>S1 10. Innis </a:t>
            </a:r>
            <a:r>
              <a:rPr lang="en-US" sz="1200" dirty="0">
                <a:ea typeface="Times New Roman"/>
              </a:rPr>
              <a:t>S, M. Impact of maternal diet on human milk composition and neurological development of infants. </a:t>
            </a:r>
            <a:r>
              <a:rPr lang="en-US" sz="1200" i="1" dirty="0">
                <a:ea typeface="Times New Roman"/>
              </a:rPr>
              <a:t>Am J </a:t>
            </a:r>
            <a:r>
              <a:rPr lang="en-US" sz="1200" i="1" dirty="0" err="1">
                <a:ea typeface="Times New Roman"/>
              </a:rPr>
              <a:t>Clin</a:t>
            </a:r>
            <a:r>
              <a:rPr lang="en-US" sz="1200" i="1" dirty="0">
                <a:ea typeface="Times New Roman"/>
              </a:rPr>
              <a:t> </a:t>
            </a:r>
            <a:r>
              <a:rPr lang="en-US" sz="1200" i="1" dirty="0" err="1">
                <a:ea typeface="Times New Roman"/>
              </a:rPr>
              <a:t>Nutr</a:t>
            </a:r>
            <a:r>
              <a:rPr lang="en-US" sz="1200" dirty="0">
                <a:ea typeface="Times New Roman"/>
              </a:rPr>
              <a:t>. 2014;99(3):734S-741.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11. Jordan </a:t>
            </a:r>
            <a:r>
              <a:rPr lang="en-US" sz="1200" dirty="0">
                <a:ea typeface="Times New Roman"/>
              </a:rPr>
              <a:t>RG. Prenatal omega-3 fatty acids: Review and recommendations. </a:t>
            </a:r>
            <a:r>
              <a:rPr lang="en-US" sz="1200" i="1" dirty="0">
                <a:ea typeface="Times New Roman"/>
              </a:rPr>
              <a:t>J Midwifery </a:t>
            </a:r>
            <a:r>
              <a:rPr lang="en-US" sz="1200" i="1" dirty="0" err="1">
                <a:ea typeface="Times New Roman"/>
              </a:rPr>
              <a:t>Womens</a:t>
            </a:r>
            <a:r>
              <a:rPr lang="en-US" sz="1200" i="1" dirty="0">
                <a:ea typeface="Times New Roman"/>
              </a:rPr>
              <a:t> Health</a:t>
            </a:r>
            <a:r>
              <a:rPr lang="en-US" sz="1200" dirty="0">
                <a:ea typeface="Times New Roman"/>
              </a:rPr>
              <a:t>. 2010;55(6):520-528.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12. </a:t>
            </a:r>
            <a:r>
              <a:rPr lang="en-US" sz="1200" dirty="0" err="1">
                <a:ea typeface="Times New Roman"/>
              </a:rPr>
              <a:t>Lapillone</a:t>
            </a:r>
            <a:r>
              <a:rPr lang="en-US" sz="1200" dirty="0">
                <a:ea typeface="Times New Roman"/>
              </a:rPr>
              <a:t> A, Groh-</a:t>
            </a:r>
            <a:r>
              <a:rPr lang="en-US" sz="1200" dirty="0" err="1">
                <a:ea typeface="Times New Roman"/>
              </a:rPr>
              <a:t>Wargo</a:t>
            </a:r>
            <a:r>
              <a:rPr lang="en-US" sz="1200" dirty="0">
                <a:ea typeface="Times New Roman"/>
              </a:rPr>
              <a:t> S, Lozano Gonzalez CH, et al. Lipid Needs of Preterm Infants: Updated Recommendations. </a:t>
            </a:r>
            <a:r>
              <a:rPr lang="en-US" sz="1200" i="1" dirty="0">
                <a:ea typeface="Times New Roman"/>
              </a:rPr>
              <a:t>J </a:t>
            </a:r>
            <a:r>
              <a:rPr lang="en-US" sz="1200" i="1" dirty="0" err="1">
                <a:ea typeface="Times New Roman"/>
              </a:rPr>
              <a:t>Pediatr</a:t>
            </a:r>
            <a:r>
              <a:rPr lang="en-US" sz="1200" dirty="0">
                <a:ea typeface="Times New Roman"/>
              </a:rPr>
              <a:t>. 2013;162(3):S37-47</a:t>
            </a:r>
            <a:r>
              <a:rPr lang="en-US" sz="1200" dirty="0" smtClean="0">
                <a:ea typeface="Times New Roman"/>
              </a:rPr>
              <a:t>.</a:t>
            </a:r>
          </a:p>
          <a:p>
            <a:r>
              <a:rPr lang="en-US" sz="1200" dirty="0" smtClean="0"/>
              <a:t>13. Liu </a:t>
            </a:r>
            <a:r>
              <a:rPr lang="en-US" sz="1200" dirty="0"/>
              <a:t>Y, Chen F, </a:t>
            </a:r>
            <a:r>
              <a:rPr lang="en-US" sz="1200" dirty="0" err="1"/>
              <a:t>Odle</a:t>
            </a:r>
            <a:r>
              <a:rPr lang="en-US" sz="1200" dirty="0"/>
              <a:t> J, et al. Fish oil enhances intestinal integrity and inhibits TLR4 and NOD2 signaling pathways in weaned pigs after LPS challenge. </a:t>
            </a:r>
            <a:r>
              <a:rPr lang="en-US" sz="1200" i="1" dirty="0"/>
              <a:t>J </a:t>
            </a:r>
            <a:r>
              <a:rPr lang="en-US" sz="1200" i="1" dirty="0" err="1"/>
              <a:t>Nutr</a:t>
            </a:r>
            <a:r>
              <a:rPr lang="en-US" sz="1200" dirty="0"/>
              <a:t>. 2012;142(11):2017-2024. </a:t>
            </a:r>
          </a:p>
          <a:p>
            <a:r>
              <a:rPr lang="en-US" sz="1200" dirty="0" smtClean="0"/>
              <a:t>14. Ma </a:t>
            </a:r>
            <a:r>
              <a:rPr lang="en-US" sz="1200" dirty="0"/>
              <a:t>L, Li N, Liu X, et al. </a:t>
            </a:r>
            <a:r>
              <a:rPr lang="en-US" sz="1200" dirty="0" err="1"/>
              <a:t>Arginyl</a:t>
            </a:r>
            <a:r>
              <a:rPr lang="en-US" sz="1200" dirty="0"/>
              <a:t>-glutamine dipeptide or docosahexaenoic acid attenuate hyperoxia-induced lung injury in neonatal mice. </a:t>
            </a:r>
            <a:r>
              <a:rPr lang="en-US" sz="1200" i="1" dirty="0"/>
              <a:t>Nutrition</a:t>
            </a:r>
            <a:r>
              <a:rPr lang="en-US" sz="1200" dirty="0"/>
              <a:t>. 2012;28(11):1186-1191. 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15. </a:t>
            </a:r>
            <a:r>
              <a:rPr lang="en-US" sz="1200" dirty="0">
                <a:latin typeface="Times New Roman"/>
                <a:ea typeface="Times New Roman"/>
              </a:rPr>
              <a:t>Maheshwari A, Kelly DR, Nicola T, et al. TGF-β2 suppresses macrophage cytokine production and mucosal inflammatory responses in the developing intestine. </a:t>
            </a:r>
            <a:r>
              <a:rPr lang="en-US" sz="1200" i="1" dirty="0">
                <a:latin typeface="Times New Roman"/>
                <a:ea typeface="Times New Roman"/>
              </a:rPr>
              <a:t>Gastroenterology</a:t>
            </a:r>
            <a:r>
              <a:rPr lang="en-US" sz="1200" dirty="0">
                <a:latin typeface="Times New Roman"/>
                <a:ea typeface="Times New Roman"/>
              </a:rPr>
              <a:t>. 2011;140(1):242-253. </a:t>
            </a:r>
          </a:p>
          <a:p>
            <a:endParaRPr lang="en-US" sz="1200" dirty="0"/>
          </a:p>
          <a:p>
            <a:pPr>
              <a:lnSpc>
                <a:spcPct val="115000"/>
              </a:lnSpc>
            </a:pPr>
            <a:endParaRPr lang="en-US" sz="1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0990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73"/>
            <a:ext cx="8229600" cy="835480"/>
          </a:xfrm>
        </p:spPr>
        <p:txBody>
          <a:bodyPr/>
          <a:lstStyle/>
          <a:p>
            <a:r>
              <a:rPr lang="en-US" dirty="0" smtClean="0"/>
              <a:t>References (cont.)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9267" y="959453"/>
            <a:ext cx="8287533" cy="7428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16. Marc </a:t>
            </a:r>
            <a:r>
              <a:rPr lang="en-US" sz="1200" dirty="0">
                <a:ea typeface="Times New Roman"/>
              </a:rPr>
              <a:t>I, </a:t>
            </a:r>
            <a:r>
              <a:rPr lang="en-US" sz="1200" dirty="0" err="1">
                <a:ea typeface="Times New Roman"/>
              </a:rPr>
              <a:t>Plourde</a:t>
            </a:r>
            <a:r>
              <a:rPr lang="en-US" sz="1200" dirty="0">
                <a:ea typeface="Times New Roman"/>
              </a:rPr>
              <a:t> M, Lucas M, et al. Early docosahexaenoic acid supplementation of mothers during lactation leads to high plasma concentrations in very preterm infants. </a:t>
            </a:r>
            <a:r>
              <a:rPr lang="en-US" sz="1200" i="1" dirty="0">
                <a:ea typeface="Times New Roman"/>
              </a:rPr>
              <a:t>J </a:t>
            </a:r>
            <a:r>
              <a:rPr lang="en-US" sz="1200" i="1" dirty="0" err="1">
                <a:ea typeface="Times New Roman"/>
              </a:rPr>
              <a:t>Nutr</a:t>
            </a:r>
            <a:r>
              <a:rPr lang="en-US" sz="1200" dirty="0">
                <a:ea typeface="Times New Roman"/>
              </a:rPr>
              <a:t>. 2011;141(2):231-236. </a:t>
            </a:r>
          </a:p>
          <a:p>
            <a:r>
              <a:rPr lang="en-US" sz="1200" dirty="0" smtClean="0"/>
              <a:t>Martin </a:t>
            </a:r>
            <a:r>
              <a:rPr lang="en-US" sz="1200" dirty="0"/>
              <a:t>CR, </a:t>
            </a:r>
            <a:r>
              <a:rPr lang="en-US" sz="1200" dirty="0" err="1"/>
              <a:t>Bellomy</a:t>
            </a:r>
            <a:r>
              <a:rPr lang="en-US" sz="1200" dirty="0"/>
              <a:t> M, Allred EN, </a:t>
            </a:r>
            <a:r>
              <a:rPr lang="en-US" sz="1200" dirty="0" err="1"/>
              <a:t>Fichorova</a:t>
            </a:r>
            <a:r>
              <a:rPr lang="en-US" sz="1200" dirty="0"/>
              <a:t> R, Leviton A. Systemic inflammation associated with severe intestinal injury in extremely low gestational age newborns. </a:t>
            </a:r>
            <a:r>
              <a:rPr lang="en-US" sz="1200" i="1" dirty="0"/>
              <a:t>Fetal &amp; Pediatric Pathology</a:t>
            </a:r>
            <a:r>
              <a:rPr lang="en-US" sz="1200" dirty="0"/>
              <a:t>. 2013;32(3):222-234. </a:t>
            </a:r>
          </a:p>
          <a:p>
            <a:r>
              <a:rPr lang="en-US" sz="1200" dirty="0"/>
              <a:t>Martin CR, </a:t>
            </a:r>
            <a:r>
              <a:rPr lang="en-US" sz="1200" dirty="0" err="1"/>
              <a:t>Dasilva</a:t>
            </a:r>
            <a:r>
              <a:rPr lang="en-US" sz="1200" dirty="0"/>
              <a:t> DA, </a:t>
            </a:r>
            <a:r>
              <a:rPr lang="en-US" sz="1200" dirty="0" err="1"/>
              <a:t>Cluette</a:t>
            </a:r>
            <a:r>
              <a:rPr lang="en-US" sz="1200" dirty="0"/>
              <a:t>-Brown J, et al. Decreased postnatal docosahexaenoic and </a:t>
            </a:r>
            <a:r>
              <a:rPr lang="en-US" sz="1200" dirty="0" err="1"/>
              <a:t>arachidonic</a:t>
            </a:r>
            <a:r>
              <a:rPr lang="en-US" sz="1200" dirty="0"/>
              <a:t> acid blood levels in premature infants are associated with neonatal morbidities. </a:t>
            </a:r>
            <a:r>
              <a:rPr lang="en-US" sz="1200" i="1" dirty="0"/>
              <a:t>J </a:t>
            </a:r>
            <a:r>
              <a:rPr lang="en-US" sz="1200" i="1" dirty="0" err="1"/>
              <a:t>Pediatr</a:t>
            </a:r>
            <a:r>
              <a:rPr lang="en-US" sz="1200" dirty="0"/>
              <a:t>. 2011;159(5):743-749.e1-2. </a:t>
            </a:r>
          </a:p>
          <a:p>
            <a:r>
              <a:rPr lang="en-US" sz="1200" dirty="0"/>
              <a:t>Martin CR, </a:t>
            </a:r>
            <a:r>
              <a:rPr lang="en-US" sz="1200" dirty="0" err="1"/>
              <a:t>Zaman</a:t>
            </a:r>
            <a:r>
              <a:rPr lang="en-US" sz="1200" dirty="0"/>
              <a:t> MM, </a:t>
            </a:r>
            <a:r>
              <a:rPr lang="en-US" sz="1200" dirty="0" err="1"/>
              <a:t>Gilkey</a:t>
            </a:r>
            <a:r>
              <a:rPr lang="en-US" sz="1200" dirty="0"/>
              <a:t> C, et al. </a:t>
            </a:r>
            <a:r>
              <a:rPr lang="en-US" sz="1200" dirty="0" err="1"/>
              <a:t>Resolvin</a:t>
            </a:r>
            <a:r>
              <a:rPr lang="en-US" sz="1200" dirty="0"/>
              <a:t> D1 and </a:t>
            </a:r>
            <a:r>
              <a:rPr lang="en-US" sz="1200" dirty="0" err="1"/>
              <a:t>lipoxin</a:t>
            </a:r>
            <a:r>
              <a:rPr lang="en-US" sz="1200" dirty="0"/>
              <a:t> A4 improve alveolarization and normalize </a:t>
            </a:r>
            <a:r>
              <a:rPr lang="en-US" sz="1200" dirty="0" err="1"/>
              <a:t>septal</a:t>
            </a:r>
            <a:r>
              <a:rPr lang="en-US" sz="1200" dirty="0"/>
              <a:t> wall thickness in a neonatal murine model of hyperoxia-induced lung injury. </a:t>
            </a:r>
            <a:r>
              <a:rPr lang="en-US" sz="1200" i="1" dirty="0" err="1"/>
              <a:t>PLoS</a:t>
            </a:r>
            <a:r>
              <a:rPr lang="en-US" sz="1200" i="1" dirty="0"/>
              <a:t> ONE</a:t>
            </a:r>
            <a:r>
              <a:rPr lang="en-US" sz="1200" dirty="0"/>
              <a:t>. 2014;9(6):1-9. </a:t>
            </a:r>
            <a:endParaRPr lang="en-US" sz="1200" dirty="0" smtClean="0"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15. Ohtsuka </a:t>
            </a:r>
            <a:r>
              <a:rPr lang="en-US" sz="1200" dirty="0">
                <a:ea typeface="Times New Roman"/>
              </a:rPr>
              <a:t>Y, Okada K, </a:t>
            </a:r>
            <a:r>
              <a:rPr lang="en-US" sz="1200" dirty="0" err="1">
                <a:ea typeface="Times New Roman"/>
              </a:rPr>
              <a:t>Yamakawa</a:t>
            </a:r>
            <a:r>
              <a:rPr lang="en-US" sz="1200" dirty="0">
                <a:ea typeface="Times New Roman"/>
              </a:rPr>
              <a:t> Y, et al. ω-3 fatty acids attenuate mucosal inflammation in premature rat pups. </a:t>
            </a:r>
            <a:r>
              <a:rPr lang="en-US" sz="1200" i="1" dirty="0">
                <a:ea typeface="Times New Roman"/>
              </a:rPr>
              <a:t>J </a:t>
            </a:r>
            <a:r>
              <a:rPr lang="en-US" sz="1200" i="1" dirty="0" err="1">
                <a:ea typeface="Times New Roman"/>
              </a:rPr>
              <a:t>Pediatr</a:t>
            </a:r>
            <a:r>
              <a:rPr lang="en-US" sz="1200" i="1" dirty="0">
                <a:ea typeface="Times New Roman"/>
              </a:rPr>
              <a:t> Surg</a:t>
            </a:r>
            <a:r>
              <a:rPr lang="en-US" sz="1200" dirty="0">
                <a:ea typeface="Times New Roman"/>
              </a:rPr>
              <a:t>. 2011;46(3):489-495. </a:t>
            </a:r>
            <a:endParaRPr lang="en-US" sz="1200" dirty="0" smtClean="0"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en-US" sz="1200" dirty="0" smtClean="0"/>
              <a:t>Rogers </a:t>
            </a:r>
            <a:r>
              <a:rPr lang="en-US" sz="1200" dirty="0"/>
              <a:t>LK, Valentine CJ, </a:t>
            </a:r>
            <a:r>
              <a:rPr lang="en-US" sz="1200" dirty="0" err="1"/>
              <a:t>Keim</a:t>
            </a:r>
            <a:r>
              <a:rPr lang="en-US" sz="1200" dirty="0"/>
              <a:t> SA. DHA supplementation: Current implications in pregnancy and childhood. </a:t>
            </a:r>
            <a:r>
              <a:rPr lang="en-US" sz="1200" i="1" dirty="0"/>
              <a:t>Pharmacological Research</a:t>
            </a:r>
            <a:r>
              <a:rPr lang="en-US" sz="1200" dirty="0"/>
              <a:t>. 2013;70(1):13-19. </a:t>
            </a:r>
            <a:endParaRPr lang="en-US" sz="1200" dirty="0">
              <a:effectLst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16. Sabel </a:t>
            </a:r>
            <a:r>
              <a:rPr lang="en-US" sz="1200" dirty="0">
                <a:ea typeface="Times New Roman"/>
              </a:rPr>
              <a:t>KG, </a:t>
            </a:r>
            <a:r>
              <a:rPr lang="en-US" sz="1200" dirty="0" err="1">
                <a:ea typeface="Times New Roman"/>
              </a:rPr>
              <a:t>Lundqvist-Persson</a:t>
            </a:r>
            <a:r>
              <a:rPr lang="en-US" sz="1200" dirty="0">
                <a:ea typeface="Times New Roman"/>
              </a:rPr>
              <a:t> C, Bona E, </a:t>
            </a:r>
            <a:r>
              <a:rPr lang="en-US" sz="1200" dirty="0" err="1">
                <a:ea typeface="Times New Roman"/>
              </a:rPr>
              <a:t>Petzold</a:t>
            </a:r>
            <a:r>
              <a:rPr lang="en-US" sz="1200" dirty="0">
                <a:ea typeface="Times New Roman"/>
              </a:rPr>
              <a:t> M, et al. Fatty acid patterns early after premature birth, simultaneously </a:t>
            </a:r>
            <a:r>
              <a:rPr lang="en-US" sz="1200" dirty="0" err="1">
                <a:ea typeface="Times New Roman"/>
              </a:rPr>
              <a:t>analysed</a:t>
            </a:r>
            <a:r>
              <a:rPr lang="en-US" sz="1200" dirty="0">
                <a:ea typeface="Times New Roman"/>
              </a:rPr>
              <a:t> in mothers' food, breast milk and serum phospholipids of mothers and infants. </a:t>
            </a:r>
            <a:r>
              <a:rPr lang="en-US" sz="1200" i="1" dirty="0">
                <a:ea typeface="Times New Roman"/>
              </a:rPr>
              <a:t>LIPIDS IN HEALTH AND DISEASE</a:t>
            </a:r>
            <a:r>
              <a:rPr lang="en-US" sz="1200" dirty="0">
                <a:ea typeface="Times New Roman"/>
              </a:rPr>
              <a:t>. 2009;8.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17. </a:t>
            </a:r>
            <a:r>
              <a:rPr lang="en-US" sz="1200" dirty="0" err="1" smtClean="0">
                <a:ea typeface="Times New Roman"/>
              </a:rPr>
              <a:t>Sauerwald</a:t>
            </a:r>
            <a:r>
              <a:rPr lang="en-US" sz="1200" dirty="0" smtClean="0">
                <a:ea typeface="Times New Roman"/>
              </a:rPr>
              <a:t> </a:t>
            </a:r>
            <a:r>
              <a:rPr lang="en-US" sz="1200" dirty="0">
                <a:ea typeface="Times New Roman"/>
              </a:rPr>
              <a:t>UC, Fink MM, </a:t>
            </a:r>
            <a:r>
              <a:rPr lang="en-US" sz="1200" dirty="0" err="1">
                <a:ea typeface="Times New Roman"/>
              </a:rPr>
              <a:t>Demmelmair</a:t>
            </a:r>
            <a:r>
              <a:rPr lang="en-US" sz="1200" dirty="0">
                <a:ea typeface="Times New Roman"/>
              </a:rPr>
              <a:t> H, et al. Effect of different levels of docosahexaenoic acid supply on fatty acid status and linoleic and α-</a:t>
            </a:r>
            <a:r>
              <a:rPr lang="en-US" sz="1200" dirty="0" err="1">
                <a:ea typeface="Times New Roman"/>
              </a:rPr>
              <a:t>linolenic</a:t>
            </a:r>
            <a:r>
              <a:rPr lang="en-US" sz="1200" dirty="0">
                <a:ea typeface="Times New Roman"/>
              </a:rPr>
              <a:t> acid conversion in preterm infants. </a:t>
            </a:r>
            <a:r>
              <a:rPr lang="en-US" sz="1200" i="1" dirty="0">
                <a:ea typeface="Times New Roman"/>
              </a:rPr>
              <a:t>J </a:t>
            </a:r>
            <a:r>
              <a:rPr lang="en-US" sz="1200" i="1" dirty="0" err="1">
                <a:ea typeface="Times New Roman"/>
              </a:rPr>
              <a:t>Pediatr</a:t>
            </a:r>
            <a:r>
              <a:rPr lang="en-US" sz="1200" i="1" dirty="0">
                <a:ea typeface="Times New Roman"/>
              </a:rPr>
              <a:t> </a:t>
            </a:r>
            <a:r>
              <a:rPr lang="en-US" sz="1200" i="1" dirty="0" err="1">
                <a:ea typeface="Times New Roman"/>
              </a:rPr>
              <a:t>Gastroenterol</a:t>
            </a:r>
            <a:r>
              <a:rPr lang="en-US" sz="1200" i="1" dirty="0">
                <a:ea typeface="Times New Roman"/>
              </a:rPr>
              <a:t> </a:t>
            </a:r>
            <a:r>
              <a:rPr lang="en-US" sz="1200" i="1" dirty="0" err="1">
                <a:ea typeface="Times New Roman"/>
              </a:rPr>
              <a:t>Nutr</a:t>
            </a:r>
            <a:r>
              <a:rPr lang="en-US" sz="1200" dirty="0">
                <a:ea typeface="Times New Roman"/>
              </a:rPr>
              <a:t>. 2012;54(3):353-363.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18. Stoll </a:t>
            </a:r>
            <a:r>
              <a:rPr lang="en-US" sz="1200" dirty="0">
                <a:ea typeface="Times New Roman"/>
              </a:rPr>
              <a:t>BJ, Hansen NI, Bell EF, et al. Neonatal outcomes of extremely preterm infants from the NICHD neonatal research network. </a:t>
            </a:r>
            <a:r>
              <a:rPr lang="en-US" sz="1200" i="1" dirty="0">
                <a:ea typeface="Times New Roman"/>
              </a:rPr>
              <a:t>Pediatrics</a:t>
            </a:r>
            <a:r>
              <a:rPr lang="en-US" sz="1200" dirty="0">
                <a:ea typeface="Times New Roman"/>
              </a:rPr>
              <a:t>. 2010;126(3):443-456. </a:t>
            </a: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19. Sullivan </a:t>
            </a:r>
            <a:r>
              <a:rPr lang="en-US" sz="1200" dirty="0">
                <a:ea typeface="Times New Roman"/>
              </a:rPr>
              <a:t>S, </a:t>
            </a:r>
            <a:r>
              <a:rPr lang="en-US" sz="1200" dirty="0" err="1">
                <a:ea typeface="Times New Roman"/>
              </a:rPr>
              <a:t>Schanler</a:t>
            </a:r>
            <a:r>
              <a:rPr lang="en-US" sz="1200" dirty="0">
                <a:ea typeface="Times New Roman"/>
              </a:rPr>
              <a:t> RJ, Kim JH, et al. Original article: An exclusively human milk-based diet is associated with a lower rate of necrotizing enterocolitis than a diet of human milk and bovine milk-based products. </a:t>
            </a:r>
            <a:r>
              <a:rPr lang="en-US" sz="1200" i="1" dirty="0">
                <a:ea typeface="Times New Roman"/>
              </a:rPr>
              <a:t>J </a:t>
            </a:r>
            <a:r>
              <a:rPr lang="en-US" sz="1200" i="1" dirty="0" err="1">
                <a:ea typeface="Times New Roman"/>
              </a:rPr>
              <a:t>Pediatr</a:t>
            </a:r>
            <a:r>
              <a:rPr lang="en-US" sz="1200" dirty="0">
                <a:ea typeface="Times New Roman"/>
              </a:rPr>
              <a:t>. 2010;156:562-567.e1. </a:t>
            </a:r>
            <a:endParaRPr lang="en-US" sz="1200" dirty="0" smtClean="0">
              <a:ea typeface="Times New Roman"/>
            </a:endParaRPr>
          </a:p>
          <a:p>
            <a:r>
              <a:rPr lang="en-US" sz="1200" dirty="0"/>
              <a:t>van der Merwe L,F., Moore SE, </a:t>
            </a:r>
            <a:r>
              <a:rPr lang="en-US" sz="1200" dirty="0" err="1"/>
              <a:t>Fulford</a:t>
            </a:r>
            <a:r>
              <a:rPr lang="en-US" sz="1200" dirty="0"/>
              <a:t> AJ, et al. Long-chain PUFA supplementation in rural </a:t>
            </a:r>
            <a:r>
              <a:rPr lang="en-US" sz="1200" dirty="0" err="1"/>
              <a:t>african</a:t>
            </a:r>
            <a:r>
              <a:rPr lang="en-US" sz="1200" dirty="0"/>
              <a:t> infants: A randomized controlled trial of effects on gut integrity, growth, and cognitive development. </a:t>
            </a:r>
            <a:r>
              <a:rPr lang="en-US" sz="1200" i="1" dirty="0"/>
              <a:t>Am J </a:t>
            </a:r>
            <a:r>
              <a:rPr lang="en-US" sz="1200" i="1" dirty="0" err="1"/>
              <a:t>Clin</a:t>
            </a:r>
            <a:r>
              <a:rPr lang="en-US" sz="1200" i="1" dirty="0"/>
              <a:t> </a:t>
            </a:r>
            <a:r>
              <a:rPr lang="en-US" sz="1200" i="1" dirty="0" err="1"/>
              <a:t>Nutr</a:t>
            </a:r>
            <a:r>
              <a:rPr lang="en-US" sz="1200" dirty="0"/>
              <a:t>. 2013;97(1):45-57. </a:t>
            </a:r>
          </a:p>
          <a:p>
            <a:r>
              <a:rPr lang="en-US" sz="1200" dirty="0"/>
              <a:t>Velten M, Britt Jr. RD, </a:t>
            </a:r>
            <a:r>
              <a:rPr lang="en-US" sz="1200" dirty="0" err="1"/>
              <a:t>Heyob</a:t>
            </a:r>
            <a:r>
              <a:rPr lang="en-US" sz="1200" dirty="0"/>
              <a:t> KM, Tipple TE, Rogers LK. Maternal dietary docosahexaenoic acid supplementation attenuates fetal growth restriction and enhances pulmonary function in a newborn mouse model of perinatal inflammation. </a:t>
            </a:r>
            <a:r>
              <a:rPr lang="en-US" sz="1200" i="1" dirty="0"/>
              <a:t>J </a:t>
            </a:r>
            <a:r>
              <a:rPr lang="en-US" sz="1200" i="1" dirty="0" err="1"/>
              <a:t>Nutr</a:t>
            </a:r>
            <a:r>
              <a:rPr lang="en-US" sz="1200" dirty="0"/>
              <a:t>. 2014;144(3):258-266. </a:t>
            </a:r>
            <a:endParaRPr lang="en-US" sz="1200" dirty="0"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en-US" sz="1200" dirty="0" smtClean="0">
                <a:ea typeface="Times New Roman"/>
              </a:rPr>
              <a:t>20. Zhang </a:t>
            </a:r>
            <a:r>
              <a:rPr lang="en-US" sz="1200" dirty="0">
                <a:ea typeface="Times New Roman"/>
              </a:rPr>
              <a:t>P, Lavoie PM, </a:t>
            </a:r>
            <a:r>
              <a:rPr lang="en-US" sz="1200" dirty="0" err="1">
                <a:ea typeface="Times New Roman"/>
              </a:rPr>
              <a:t>Lacaze-Masmonteil</a:t>
            </a:r>
            <a:r>
              <a:rPr lang="en-US" sz="1200" dirty="0">
                <a:ea typeface="Times New Roman"/>
              </a:rPr>
              <a:t> T, et al. Omega-3 long-chain polyunsaturated fatty acids for extremely preterm infants: A systematic review. </a:t>
            </a:r>
            <a:r>
              <a:rPr lang="en-US" sz="1200" i="1" dirty="0">
                <a:ea typeface="Times New Roman"/>
              </a:rPr>
              <a:t>Pediatrics</a:t>
            </a:r>
            <a:r>
              <a:rPr lang="en-US" sz="1200" dirty="0">
                <a:ea typeface="Times New Roman"/>
              </a:rPr>
              <a:t>. 2014;134(1):120-134. </a:t>
            </a:r>
            <a:endParaRPr lang="en-US" sz="1200" dirty="0" smtClean="0"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 smtClean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endParaRPr lang="en-US" sz="12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77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Preterm birth = born &lt;37wk gestation</a:t>
            </a:r>
          </a:p>
          <a:p>
            <a:r>
              <a:rPr lang="en-US" sz="2000" dirty="0" smtClean="0"/>
              <a:t>15 </a:t>
            </a:r>
            <a:r>
              <a:rPr lang="en-US" sz="2000" dirty="0"/>
              <a:t>million infants are born preterm </a:t>
            </a:r>
            <a:r>
              <a:rPr lang="en-US" sz="2000" dirty="0" smtClean="0"/>
              <a:t>each </a:t>
            </a:r>
            <a:r>
              <a:rPr lang="en-US" sz="2000" dirty="0"/>
              <a:t>year</a:t>
            </a:r>
          </a:p>
          <a:p>
            <a:r>
              <a:rPr lang="en-US" sz="2000" dirty="0" smtClean="0"/>
              <a:t>Primary cause </a:t>
            </a:r>
            <a:r>
              <a:rPr lang="en-US" sz="2000" dirty="0"/>
              <a:t>of infant </a:t>
            </a:r>
            <a:r>
              <a:rPr lang="en-US" sz="2000" dirty="0" smtClean="0"/>
              <a:t>mortality due to development of adverse health conditions (ROP, NEC, BPD, RDS, PDA, IVH, sepsis, etc.)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Preterm infants are born deficient in DHA</a:t>
            </a:r>
          </a:p>
          <a:p>
            <a:r>
              <a:rPr lang="en-US" sz="2000" dirty="0" smtClean="0"/>
              <a:t>Miss crucial third trimester of placental transfer</a:t>
            </a:r>
          </a:p>
          <a:p>
            <a:r>
              <a:rPr lang="en-US" sz="2000" dirty="0" smtClean="0"/>
              <a:t>Implications for CNS development, growth, visual acuity, and immunity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1"/>
                </a:solidFill>
              </a:rPr>
              <a:t>2012 Policy Statement of the AAP</a:t>
            </a:r>
          </a:p>
          <a:p>
            <a:r>
              <a:rPr lang="en-US" sz="2000" dirty="0" smtClean="0"/>
              <a:t>All preterm infants should receive </a:t>
            </a:r>
            <a:r>
              <a:rPr lang="en-US" sz="2000" u="sng" dirty="0" smtClean="0"/>
              <a:t>human milk </a:t>
            </a:r>
            <a:r>
              <a:rPr lang="en-US" sz="2000" dirty="0" smtClean="0"/>
              <a:t>due to evidence suggesting its contribution in reducing the incidence of adverse neonatal health outcomes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Primary Analysis </a:t>
            </a:r>
          </a:p>
          <a:p>
            <a:r>
              <a:rPr lang="en-US" sz="3000" dirty="0" smtClean="0"/>
              <a:t>To examine the differences in supplementation of preterm infants’ diets with human milk versus formula on subsequent plasma DHA levels in preterm infants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Secondary Analysis</a:t>
            </a:r>
          </a:p>
          <a:p>
            <a:r>
              <a:rPr lang="en-US" sz="3000" dirty="0" smtClean="0"/>
              <a:t>To examine the role of DHA in attenuating inflammation associated with the adverse inflammatory health outcomes in preterm infants, Necrotizing Enterocolitis (NEC) and Bronchopulmonary Dysplasia (BPD)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6095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900"/>
            <a:ext cx="8229600" cy="99425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253"/>
            <a:ext cx="8229600" cy="50919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Simmons College Library Database</a:t>
            </a:r>
          </a:p>
          <a:p>
            <a:pPr lvl="1"/>
            <a:r>
              <a:rPr lang="en-US" dirty="0" smtClean="0"/>
              <a:t>PubMed, Medline, CINAHL, Academic Search Complete, Cochrane Database of Systematic Reviews, Advanced Google Scholar Search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Restrictions</a:t>
            </a:r>
          </a:p>
          <a:p>
            <a:pPr lvl="1"/>
            <a:r>
              <a:rPr lang="en-US" dirty="0" smtClean="0"/>
              <a:t>Peer-reviewed journal articles</a:t>
            </a:r>
          </a:p>
          <a:p>
            <a:pPr lvl="1"/>
            <a:r>
              <a:rPr lang="en-US" dirty="0" smtClean="0"/>
              <a:t>Published date 2009-2014</a:t>
            </a:r>
          </a:p>
          <a:p>
            <a:pPr lvl="1"/>
            <a:r>
              <a:rPr lang="en-US" dirty="0" smtClean="0"/>
              <a:t>English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Keywords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reterm/premature, maternal</a:t>
            </a:r>
          </a:p>
          <a:p>
            <a:pPr lvl="1"/>
            <a:r>
              <a:rPr lang="en-US" dirty="0" smtClean="0"/>
              <a:t>DHA, omega-3/n-3, LCPUFA, PUFA, fatty acid </a:t>
            </a:r>
          </a:p>
          <a:p>
            <a:pPr lvl="1"/>
            <a:r>
              <a:rPr lang="en-US" dirty="0" smtClean="0"/>
              <a:t>breast milk, human milk, formula, fortified, lactation</a:t>
            </a:r>
          </a:p>
          <a:p>
            <a:pPr lvl="1"/>
            <a:r>
              <a:rPr lang="en-US" dirty="0" smtClean="0"/>
              <a:t>NEC, BPD, mortality, outcome, risk, morbidity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74392" y="2866876"/>
            <a:ext cx="2304484" cy="1754327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**Citation indices and reference lists were analyzed after primary searches to ensure all relevant studies had been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4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181"/>
            <a:ext cx="8229600" cy="955807"/>
          </a:xfrm>
        </p:spPr>
        <p:txBody>
          <a:bodyPr/>
          <a:lstStyle/>
          <a:p>
            <a:r>
              <a:rPr lang="en-US" dirty="0" smtClean="0"/>
              <a:t>Methods (cont.)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687" y="1605622"/>
            <a:ext cx="35637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Studies Identified (2009-2014) n=39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3029" y="2758020"/>
            <a:ext cx="303299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Studies assessed for eligibility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87433" y="3843530"/>
            <a:ext cx="88869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n=15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59300"/>
            <a:ext cx="177963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Primary Analysis n=4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24475" y="4759300"/>
            <a:ext cx="197144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Secondary Analysis n=11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483264" y="2126616"/>
            <a:ext cx="0" cy="394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483264" y="3283782"/>
            <a:ext cx="0" cy="394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11278" y="4212862"/>
            <a:ext cx="303299" cy="374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08818" y="4212862"/>
            <a:ext cx="435993" cy="374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9296" y="1834690"/>
            <a:ext cx="3677504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Reasons for exclusion: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 target population of preterm infants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 analysis of relevant outcomes of BPD and/or NEC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Reviews or meta-analyses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 target developmental  period immediately following birth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 addressing DHA specifically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132454" y="2900550"/>
            <a:ext cx="663466" cy="18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36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052"/>
            <a:ext cx="8229600" cy="70696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Studies Included: Primary Analysis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23326"/>
              </p:ext>
            </p:extLst>
          </p:nvPr>
        </p:nvGraphicFramePr>
        <p:xfrm>
          <a:off x="626533" y="1093496"/>
          <a:ext cx="7882466" cy="173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634"/>
                <a:gridCol w="1752296"/>
                <a:gridCol w="1723572"/>
                <a:gridCol w="1680482"/>
                <a:gridCol w="1680482"/>
              </a:tblGrid>
              <a:tr h="63924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Studies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Association between DHA intake and infant plasma DHA</a:t>
                      </a:r>
                      <a:r>
                        <a:rPr lang="en-US" baseline="0" dirty="0" smtClean="0"/>
                        <a:t> levels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63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           Yes                       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No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634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16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(2) RCT</a:t>
                      </a:r>
                    </a:p>
                    <a:p>
                      <a:r>
                        <a:rPr lang="en-US" sz="1400" dirty="0" smtClean="0"/>
                        <a:t>(2) Longitudinal Prospective Cohort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065974"/>
              </p:ext>
            </p:extLst>
          </p:nvPr>
        </p:nvGraphicFramePr>
        <p:xfrm>
          <a:off x="188173" y="3954325"/>
          <a:ext cx="8861742" cy="2621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504"/>
                <a:gridCol w="1628865"/>
                <a:gridCol w="1265429"/>
                <a:gridCol w="742357"/>
                <a:gridCol w="738356"/>
                <a:gridCol w="658603"/>
                <a:gridCol w="1543347"/>
                <a:gridCol w="1326281"/>
              </a:tblGrid>
              <a:tr h="622574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# of</a:t>
                      </a:r>
                      <a:r>
                        <a:rPr lang="en-US" b="1" baseline="0" dirty="0" smtClean="0"/>
                        <a:t> Studies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Design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Population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Outcome of Interest</a:t>
                      </a:r>
                    </a:p>
                    <a:p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Significant</a:t>
                      </a:r>
                      <a:r>
                        <a:rPr lang="en-US" b="1" baseline="0" dirty="0" smtClean="0"/>
                        <a:t> a</a:t>
                      </a:r>
                      <a:r>
                        <a:rPr lang="en-US" b="1" dirty="0" smtClean="0"/>
                        <a:t>ssociation between DHA and outcome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BPD       NEC      Both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    Yes                       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No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64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(6) RCT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99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(3)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RCT</a:t>
                      </a:r>
                    </a:p>
                    <a:p>
                      <a:r>
                        <a:rPr lang="en-US" sz="1400" dirty="0" smtClean="0"/>
                        <a:t>(1) Retrospective Cohort</a:t>
                      </a:r>
                    </a:p>
                    <a:p>
                      <a:r>
                        <a:rPr lang="en-US" sz="1400" dirty="0" smtClean="0"/>
                        <a:t>(1) Longitudinal Prospective Cohort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241386"/>
            <a:ext cx="8229600" cy="643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Studies Included: Secondary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0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57333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 smtClean="0">
                <a:ea typeface="ＭＳ 明朝"/>
                <a:cs typeface="Times New Roman"/>
              </a:rPr>
              <a:t># </a:t>
            </a:r>
            <a:r>
              <a:rPr lang="en-US" dirty="0">
                <a:ea typeface="ＭＳ 明朝"/>
                <a:cs typeface="Times New Roman"/>
              </a:rPr>
              <a:t>of subjects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ＭＳ 明朝"/>
                <a:cs typeface="Times New Roman"/>
              </a:rPr>
              <a:t>Subject receiving supplementation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ＭＳ 明朝"/>
                <a:cs typeface="Times New Roman"/>
              </a:rPr>
              <a:t>Medium for supplementation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ＭＳ 明朝"/>
                <a:cs typeface="Times New Roman"/>
              </a:rPr>
              <a:t>Mode of administration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ＭＳ 明朝"/>
                <a:cs typeface="Times New Roman"/>
              </a:rPr>
              <a:t>Gestational age at birth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ＭＳ 明朝"/>
                <a:cs typeface="Times New Roman"/>
              </a:rPr>
              <a:t>Timing of exposure, study duration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ＭＳ 明朝"/>
                <a:cs typeface="Times New Roman"/>
              </a:rPr>
              <a:t>Dosage and DHA concentration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ＭＳ 明朝"/>
                <a:cs typeface="Times New Roman"/>
              </a:rPr>
              <a:t>Method of data retrieval </a:t>
            </a:r>
            <a:endParaRPr lang="en-US" dirty="0" smtClean="0">
              <a:ea typeface="ＭＳ 明朝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 smtClean="0">
                <a:ea typeface="ＭＳ 明朝"/>
                <a:cs typeface="Times New Roman"/>
              </a:rPr>
              <a:t>Inflammatory factors considered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dirty="0" smtClean="0">
                <a:ea typeface="ＭＳ 明朝"/>
                <a:cs typeface="Times New Roman"/>
              </a:rPr>
              <a:t>Outcomes assessed (NEC, BPD, both)</a:t>
            </a:r>
            <a:endParaRPr lang="en-US" dirty="0">
              <a:ea typeface="ＭＳ 明朝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Right Bracket 3"/>
          <p:cNvSpPr/>
          <p:nvPr/>
        </p:nvSpPr>
        <p:spPr>
          <a:xfrm>
            <a:off x="6214533" y="5260043"/>
            <a:ext cx="287867" cy="681037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1634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5879" y="5340470"/>
            <a:ext cx="1153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Secondary </a:t>
            </a:r>
          </a:p>
          <a:p>
            <a:r>
              <a:rPr lang="en-US" sz="1400" dirty="0" smtClean="0"/>
              <a:t>Analysis only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523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180"/>
            <a:ext cx="8229600" cy="876758"/>
          </a:xfrm>
        </p:spPr>
        <p:txBody>
          <a:bodyPr/>
          <a:lstStyle/>
          <a:p>
            <a:r>
              <a:rPr lang="en-US" dirty="0" smtClean="0"/>
              <a:t>Primary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051"/>
            <a:ext cx="8229600" cy="58461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D16349"/>
                </a:solidFill>
              </a:rPr>
              <a:t>Dietary supplementation of mothers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11030"/>
              </p:ext>
            </p:extLst>
          </p:nvPr>
        </p:nvGraphicFramePr>
        <p:xfrm>
          <a:off x="457201" y="3545873"/>
          <a:ext cx="8229600" cy="252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20"/>
                <a:gridCol w="7360180"/>
              </a:tblGrid>
              <a:tr h="352823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8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Sabel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Correlations between mothers’ plasma DHA and milk DHA (r=0.84; p&lt;0.001), mothers’ plasma DHA and infants’ plasma DHA (r=0.37; p=0.002), and milk DHA and infants’ plasma DHA (r=0.48; p=0.002)</a:t>
                      </a:r>
                    </a:p>
                    <a:p>
                      <a:r>
                        <a:rPr lang="en-US" sz="1600" dirty="0" smtClean="0"/>
                        <a:t>**Maternal diet accounted for 40% of variance of EFAs in infants’ plasma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7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Plasma DHA greater</a:t>
                      </a:r>
                      <a:r>
                        <a:rPr lang="en-US" sz="1600" baseline="0" dirty="0" smtClean="0"/>
                        <a:t> in infants of DHA-supplemented mothers as compared to reference group (p&lt;0.001)</a:t>
                      </a:r>
                    </a:p>
                    <a:p>
                      <a:r>
                        <a:rPr lang="en-US" sz="1600" baseline="0" dirty="0" smtClean="0"/>
                        <a:t>Linear association between mothers’ plasma DHA and milk DHA (p=0.027)</a:t>
                      </a:r>
                    </a:p>
                    <a:p>
                      <a:r>
                        <a:rPr lang="en-US" sz="1600" baseline="0" dirty="0" smtClean="0"/>
                        <a:t>No significant association between infant intake and infant plasma DHA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622987"/>
            <a:ext cx="8009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Sabel et al. (2009)</a:t>
            </a:r>
            <a:r>
              <a:rPr lang="en-US" dirty="0" smtClean="0"/>
              <a:t>: purely observational; assessed maternal </a:t>
            </a:r>
            <a:r>
              <a:rPr lang="en-US" dirty="0" smtClean="0"/>
              <a:t>intake </a:t>
            </a:r>
            <a:r>
              <a:rPr lang="en-US" dirty="0" smtClean="0"/>
              <a:t>through dietary recall and method of infant feeding for 10-20d (n</a:t>
            </a:r>
            <a:r>
              <a:rPr lang="en-US" dirty="0" smtClean="0"/>
              <a:t>=</a:t>
            </a:r>
            <a:r>
              <a:rPr lang="en-US" dirty="0" smtClean="0"/>
              <a:t>51 infants)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Marc et al. (2011):</a:t>
            </a:r>
            <a:r>
              <a:rPr lang="en-US" dirty="0" smtClean="0"/>
              <a:t> 1200mgDHA </a:t>
            </a:r>
            <a:r>
              <a:rPr lang="en-US" dirty="0"/>
              <a:t>(two 200mg </a:t>
            </a:r>
            <a:r>
              <a:rPr lang="en-US" dirty="0" smtClean="0"/>
              <a:t>capsules/d) over </a:t>
            </a:r>
            <a:r>
              <a:rPr lang="en-US" dirty="0"/>
              <a:t>8-</a:t>
            </a:r>
            <a:r>
              <a:rPr lang="en-US" dirty="0" smtClean="0"/>
              <a:t>12wk during lactation (n</a:t>
            </a:r>
            <a:r>
              <a:rPr lang="en-US" dirty="0" smtClean="0"/>
              <a:t>=10 mothers, </a:t>
            </a:r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infants); compared </a:t>
            </a:r>
            <a:r>
              <a:rPr lang="en-US" dirty="0"/>
              <a:t>to </a:t>
            </a:r>
            <a:r>
              <a:rPr lang="en-US" dirty="0" smtClean="0"/>
              <a:t>no-DHA reference group (n=24)</a:t>
            </a:r>
          </a:p>
        </p:txBody>
      </p:sp>
    </p:spTree>
    <p:extLst>
      <p:ext uri="{BB962C8B-B14F-4D97-AF65-F5344CB8AC3E}">
        <p14:creationId xmlns:p14="http://schemas.microsoft.com/office/powerpoint/2010/main" val="1586167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14900</TotalTime>
  <Words>4244</Words>
  <Application>Microsoft Macintosh PowerPoint</Application>
  <PresentationFormat>On-screen Show (4:3)</PresentationFormat>
  <Paragraphs>411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Effect of maternal dietary intake of Docosahexaenoic Acid on subsequent infant plasma levels and the incidence of adverse inflammatory health outcomes in preterm infants </vt:lpstr>
      <vt:lpstr>Background</vt:lpstr>
      <vt:lpstr>Background (cont.)</vt:lpstr>
      <vt:lpstr>Purpose</vt:lpstr>
      <vt:lpstr>Methods</vt:lpstr>
      <vt:lpstr>Methods (cont.)</vt:lpstr>
      <vt:lpstr>PowerPoint Presentation</vt:lpstr>
      <vt:lpstr>Factors of Variability</vt:lpstr>
      <vt:lpstr>Primary Analysis</vt:lpstr>
      <vt:lpstr>Primary Analysis</vt:lpstr>
      <vt:lpstr>Primary Analysis</vt:lpstr>
      <vt:lpstr>Primary Analysis</vt:lpstr>
      <vt:lpstr>Rationale for Secondary Analysis</vt:lpstr>
      <vt:lpstr>What are NEC and BPD?</vt:lpstr>
      <vt:lpstr>DHA and Inflammation</vt:lpstr>
      <vt:lpstr>Secondary Analysis</vt:lpstr>
      <vt:lpstr>Secondary Analysis</vt:lpstr>
      <vt:lpstr>Secondary Analysis</vt:lpstr>
      <vt:lpstr>Secondary Analysis Animal Studies</vt:lpstr>
      <vt:lpstr>Secondary Analysis</vt:lpstr>
      <vt:lpstr>Secondary Analysis</vt:lpstr>
      <vt:lpstr>Secondary Analysis Human Studies</vt:lpstr>
      <vt:lpstr>Discussion</vt:lpstr>
      <vt:lpstr>Future Research </vt:lpstr>
      <vt:lpstr>Conclusion</vt:lpstr>
      <vt:lpstr>Thank you!</vt:lpstr>
      <vt:lpstr>References</vt:lpstr>
      <vt:lpstr>References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Jacqueline Suarez</cp:lastModifiedBy>
  <cp:revision>155</cp:revision>
  <dcterms:created xsi:type="dcterms:W3CDTF">2010-04-12T23:12:02Z</dcterms:created>
  <dcterms:modified xsi:type="dcterms:W3CDTF">2014-11-30T12:32:09Z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