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6" r:id="rId6"/>
    <p:sldId id="260" r:id="rId7"/>
    <p:sldId id="261" r:id="rId8"/>
    <p:sldId id="263" r:id="rId9"/>
    <p:sldId id="262" r:id="rId10"/>
    <p:sldId id="264"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8" d="100"/>
          <a:sy n="48" d="100"/>
        </p:scale>
        <p:origin x="-90" y="-3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60637B-ED93-49AC-B6FE-49DE4DAE0778}" type="datetimeFigureOut">
              <a:rPr lang="en-US" smtClean="0"/>
              <a:t>11/19/2013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297954-B5CB-4C4B-8E62-883683FCFA6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297954-B5CB-4C4B-8E62-883683FCFA68}" type="slidenum">
              <a:rPr lang="en-US" smtClean="0"/>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A848E0-AD97-4362-A3CB-8696F0EA9B09}" type="datetimeFigureOut">
              <a:rPr lang="en-US" smtClean="0"/>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5547DC-2271-41C3-A4AD-3B92B572C45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A848E0-AD97-4362-A3CB-8696F0EA9B09}" type="datetimeFigureOut">
              <a:rPr lang="en-US" smtClean="0"/>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5547DC-2271-41C3-A4AD-3B92B572C45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A848E0-AD97-4362-A3CB-8696F0EA9B09}" type="datetimeFigureOut">
              <a:rPr lang="en-US" smtClean="0"/>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5547DC-2271-41C3-A4AD-3B92B572C45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A848E0-AD97-4362-A3CB-8696F0EA9B09}" type="datetimeFigureOut">
              <a:rPr lang="en-US" smtClean="0"/>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5547DC-2271-41C3-A4AD-3B92B572C45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A848E0-AD97-4362-A3CB-8696F0EA9B09}" type="datetimeFigureOut">
              <a:rPr lang="en-US" smtClean="0"/>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5547DC-2271-41C3-A4AD-3B92B572C45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A848E0-AD97-4362-A3CB-8696F0EA9B09}" type="datetimeFigureOut">
              <a:rPr lang="en-US" smtClean="0"/>
              <a:t>11/17/2013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5547DC-2271-41C3-A4AD-3B92B572C45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A848E0-AD97-4362-A3CB-8696F0EA9B09}" type="datetimeFigureOut">
              <a:rPr lang="en-US" smtClean="0"/>
              <a:t>11/17/2013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5547DC-2271-41C3-A4AD-3B92B572C45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A848E0-AD97-4362-A3CB-8696F0EA9B09}" type="datetimeFigureOut">
              <a:rPr lang="en-US" smtClean="0"/>
              <a:t>11/17/2013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5547DC-2271-41C3-A4AD-3B92B572C45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A848E0-AD97-4362-A3CB-8696F0EA9B09}" type="datetimeFigureOut">
              <a:rPr lang="en-US" smtClean="0"/>
              <a:t>11/17/2013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5547DC-2271-41C3-A4AD-3B92B572C45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A848E0-AD97-4362-A3CB-8696F0EA9B09}" type="datetimeFigureOut">
              <a:rPr lang="en-US" smtClean="0"/>
              <a:t>11/17/2013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5547DC-2271-41C3-A4AD-3B92B572C45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A848E0-AD97-4362-A3CB-8696F0EA9B09}" type="datetimeFigureOut">
              <a:rPr lang="en-US" smtClean="0"/>
              <a:t>11/17/2013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5547DC-2271-41C3-A4AD-3B92B572C45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A848E0-AD97-4362-A3CB-8696F0EA9B09}" type="datetimeFigureOut">
              <a:rPr lang="en-US" smtClean="0"/>
              <a:t>11/17/2013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5547DC-2271-41C3-A4AD-3B92B572C45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impact of meditation on reduction of daily hassles or chronic stressors</a:t>
            </a:r>
            <a:endParaRPr lang="en-US" dirty="0"/>
          </a:p>
        </p:txBody>
      </p:sp>
      <p:sp>
        <p:nvSpPr>
          <p:cNvPr id="3" name="Subtitle 2"/>
          <p:cNvSpPr>
            <a:spLocks noGrp="1"/>
          </p:cNvSpPr>
          <p:nvPr>
            <p:ph type="subTitle" idx="1"/>
          </p:nvPr>
        </p:nvSpPr>
        <p:spPr/>
        <p:txBody>
          <a:bodyPr/>
          <a:lstStyle/>
          <a:p>
            <a:r>
              <a:rPr lang="en-US" dirty="0" smtClean="0"/>
              <a:t>Jacqueline Suarez</a:t>
            </a:r>
          </a:p>
          <a:p>
            <a:r>
              <a:rPr lang="en-US" dirty="0" smtClean="0"/>
              <a:t>November 19, 2013</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points, continuing 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Desire to continue working at a successful passive meditation practice to supplement active meditative yoga</a:t>
            </a:r>
          </a:p>
          <a:p>
            <a:r>
              <a:rPr lang="en-US" dirty="0" smtClean="0"/>
              <a:t>Peace of mind from other practitioners concerning meditation’s challenging nature has given me patience</a:t>
            </a:r>
          </a:p>
          <a:p>
            <a:r>
              <a:rPr lang="en-US" dirty="0" smtClean="0"/>
              <a:t>Recognition of the psychological and also physiological benefits that can carry into future wellbeing </a:t>
            </a:r>
          </a:p>
          <a:p>
            <a:pPr lvl="1"/>
            <a:r>
              <a:rPr lang="en-US" dirty="0" smtClean="0"/>
              <a:t>Increased focus</a:t>
            </a:r>
          </a:p>
          <a:p>
            <a:pPr lvl="1"/>
            <a:r>
              <a:rPr lang="en-US" dirty="0" smtClean="0"/>
              <a:t>Potential for halting telomere shortening, associated with aging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sz="2000" dirty="0" err="1"/>
              <a:t>Ankad</a:t>
            </a:r>
            <a:r>
              <a:rPr lang="en-US" sz="2000" dirty="0"/>
              <a:t>, R. B., </a:t>
            </a:r>
            <a:r>
              <a:rPr lang="en-US" sz="2000" dirty="0" err="1"/>
              <a:t>Herur</a:t>
            </a:r>
            <a:r>
              <a:rPr lang="en-US" sz="2000" dirty="0"/>
              <a:t>, A., </a:t>
            </a:r>
            <a:r>
              <a:rPr lang="en-US" sz="2000" dirty="0" err="1"/>
              <a:t>Patil</a:t>
            </a:r>
            <a:r>
              <a:rPr lang="en-US" sz="2000" dirty="0"/>
              <a:t>, S., G.V., S., &amp; </a:t>
            </a:r>
            <a:r>
              <a:rPr lang="en-US" sz="2000" dirty="0" err="1"/>
              <a:t>Chinagudi</a:t>
            </a:r>
            <a:r>
              <a:rPr lang="en-US" sz="2000" dirty="0"/>
              <a:t>, S. (2011). Effect of Short-Term </a:t>
            </a:r>
            <a:r>
              <a:rPr lang="en-US" sz="2000" dirty="0" err="1"/>
              <a:t>Pranayama</a:t>
            </a:r>
            <a:r>
              <a:rPr lang="en-US" sz="2000" dirty="0"/>
              <a:t> and Meditation on Cardiovascular Functions in Healthy Individuals. </a:t>
            </a:r>
            <a:r>
              <a:rPr lang="en-US" sz="2000" i="1" dirty="0"/>
              <a:t>Heart Views</a:t>
            </a:r>
            <a:r>
              <a:rPr lang="en-US" sz="2000" dirty="0"/>
              <a:t>, </a:t>
            </a:r>
            <a:r>
              <a:rPr lang="en-US" sz="2000" i="1" dirty="0"/>
              <a:t>12</a:t>
            </a:r>
            <a:r>
              <a:rPr lang="en-US" sz="2000" dirty="0"/>
              <a:t>(2), 58-62. </a:t>
            </a:r>
            <a:r>
              <a:rPr lang="en-US" sz="2000" dirty="0" smtClean="0"/>
              <a:t>doi:10.4103/1995-705X.86016</a:t>
            </a:r>
          </a:p>
          <a:p>
            <a:pPr>
              <a:buNone/>
            </a:pPr>
            <a:endParaRPr lang="en-US" sz="2000" dirty="0" smtClean="0"/>
          </a:p>
          <a:p>
            <a:pPr>
              <a:buNone/>
            </a:pPr>
            <a:r>
              <a:rPr lang="en-US" sz="2000" dirty="0" smtClean="0"/>
              <a:t>Bond, A. R., Mason, H. F., </a:t>
            </a:r>
            <a:r>
              <a:rPr lang="en-US" sz="2000" dirty="0" err="1" smtClean="0"/>
              <a:t>Lemaster</a:t>
            </a:r>
            <a:r>
              <a:rPr lang="en-US" sz="2000" dirty="0" smtClean="0"/>
              <a:t>, C. M., Shaw, S. E., Mullin, C. S., </a:t>
            </a:r>
            <a:r>
              <a:rPr lang="en-US" sz="2000" dirty="0" err="1" smtClean="0"/>
              <a:t>Holick</a:t>
            </a:r>
            <a:r>
              <a:rPr lang="en-US" sz="2000" dirty="0" smtClean="0"/>
              <a:t>, E. A., &amp; </a:t>
            </a:r>
            <a:r>
              <a:rPr lang="en-US" sz="2000" dirty="0" err="1" smtClean="0"/>
              <a:t>Saper</a:t>
            </a:r>
            <a:r>
              <a:rPr lang="en-US" sz="2000" dirty="0" smtClean="0"/>
              <a:t>, R. B. (2013). Embodied health: the effects of a mind-body course for medical students. </a:t>
            </a:r>
            <a:r>
              <a:rPr lang="en-US" sz="2000" i="1" dirty="0" smtClean="0"/>
              <a:t>Medical Education Online</a:t>
            </a:r>
            <a:r>
              <a:rPr lang="en-US" sz="2000" dirty="0" smtClean="0"/>
              <a:t>, </a:t>
            </a:r>
            <a:r>
              <a:rPr lang="en-US" sz="2000" i="1" dirty="0" smtClean="0"/>
              <a:t>18</a:t>
            </a:r>
            <a:r>
              <a:rPr lang="en-US" sz="2000" dirty="0" smtClean="0"/>
              <a:t>1-8. doi:10.3402/meo.v18i0.20699</a:t>
            </a:r>
          </a:p>
          <a:p>
            <a:pPr>
              <a:buNone/>
            </a:pPr>
            <a:endParaRPr lang="en-US" sz="2000" dirty="0" smtClean="0"/>
          </a:p>
          <a:p>
            <a:pPr>
              <a:buNone/>
            </a:pPr>
            <a:r>
              <a:rPr lang="en-US" sz="2000" dirty="0" err="1"/>
              <a:t>Hoge</a:t>
            </a:r>
            <a:r>
              <a:rPr lang="en-US" sz="2000" dirty="0"/>
              <a:t>, E. A., Chen, M. M., Orr, E., Metcalf, C. A., Fischer, L. E., Pollack, M. H., &amp; ... Simon, N. M. (2013). Loving-Kindness Meditation practice associated with longer telomeres in </a:t>
            </a:r>
            <a:r>
              <a:rPr lang="en-US" sz="2000" dirty="0" err="1"/>
              <a:t>women.</a:t>
            </a:r>
            <a:r>
              <a:rPr lang="en-US" sz="2000" i="1" dirty="0" err="1"/>
              <a:t>Brain</a:t>
            </a:r>
            <a:r>
              <a:rPr lang="en-US" sz="2000" i="1" dirty="0"/>
              <a:t>, Behavior &amp; Immunity</a:t>
            </a:r>
            <a:r>
              <a:rPr lang="en-US" sz="2000" dirty="0"/>
              <a:t>, </a:t>
            </a:r>
            <a:r>
              <a:rPr lang="en-US" sz="2000" i="1" dirty="0"/>
              <a:t>32</a:t>
            </a:r>
            <a:r>
              <a:rPr lang="en-US" sz="2000" dirty="0"/>
              <a:t>159-163. </a:t>
            </a:r>
            <a:r>
              <a:rPr lang="en-US" sz="2000" dirty="0" smtClean="0"/>
              <a:t>doi:10.1016/j.bbi.2013.04.005</a:t>
            </a:r>
          </a:p>
          <a:p>
            <a:pPr>
              <a:buNone/>
            </a:pPr>
            <a:endParaRPr lang="en-US" sz="2000" dirty="0" smtClean="0"/>
          </a:p>
          <a:p>
            <a:pPr>
              <a:buNone/>
            </a:pPr>
            <a:r>
              <a:rPr lang="en-US" sz="2000" dirty="0" err="1" smtClean="0"/>
              <a:t>Zernicke</a:t>
            </a:r>
            <a:r>
              <a:rPr lang="en-US" sz="2000" dirty="0"/>
              <a:t>, K., Campbell, T., </a:t>
            </a:r>
            <a:r>
              <a:rPr lang="en-US" sz="2000" dirty="0" err="1"/>
              <a:t>Blustein</a:t>
            </a:r>
            <a:r>
              <a:rPr lang="en-US" sz="2000" dirty="0"/>
              <a:t>, P., Fung, T., Johnson, J., Bacon, S., &amp; Carlson, L. (2013). Mindfulness-Based Stress Reduction for the Treatment of Irritable Bowel Syndrome Symptoms: A Randomized Wait-list Controlled Trial. </a:t>
            </a:r>
            <a:r>
              <a:rPr lang="en-US" sz="2000" i="1" dirty="0"/>
              <a:t>International Journal Of Behavioral Medicine</a:t>
            </a:r>
            <a:r>
              <a:rPr lang="en-US" sz="2000" dirty="0"/>
              <a:t>, </a:t>
            </a:r>
            <a:r>
              <a:rPr lang="en-US" sz="2000" i="1" dirty="0"/>
              <a:t>20</a:t>
            </a:r>
            <a:r>
              <a:rPr lang="en-US" sz="2000" dirty="0"/>
              <a:t>(3), 385-396. </a:t>
            </a:r>
            <a:r>
              <a:rPr lang="en-US" sz="2000" dirty="0" smtClean="0"/>
              <a:t>doi:10.1007/s12529-012-9241-6</a:t>
            </a:r>
          </a:p>
          <a:p>
            <a:pPr>
              <a:buNone/>
            </a:pPr>
            <a:r>
              <a:rPr lang="en-US" sz="2000" dirty="0" err="1" smtClean="0"/>
              <a:t>Chodron</a:t>
            </a:r>
            <a:r>
              <a:rPr lang="en-US" sz="2000" dirty="0" smtClean="0"/>
              <a:t>, P. (2005). </a:t>
            </a:r>
            <a:r>
              <a:rPr lang="en-US" sz="2000" i="1" dirty="0" smtClean="0"/>
              <a:t>When Things Fall Apart: Heart Advice for Difficult Times</a:t>
            </a:r>
            <a:r>
              <a:rPr lang="en-US" sz="2000" dirty="0" smtClean="0"/>
              <a:t>. </a:t>
            </a:r>
            <a:r>
              <a:rPr lang="en-US" sz="2000" dirty="0" err="1" smtClean="0"/>
              <a:t>Shambhala</a:t>
            </a:r>
            <a:r>
              <a:rPr lang="en-US" sz="2000" dirty="0" smtClean="0"/>
              <a:t> Publications. </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Behavior Domain</a:t>
            </a:r>
            <a:endParaRPr lang="en-US" dirty="0"/>
          </a:p>
        </p:txBody>
      </p:sp>
      <p:sp>
        <p:nvSpPr>
          <p:cNvPr id="3" name="Content Placeholder 2"/>
          <p:cNvSpPr>
            <a:spLocks noGrp="1"/>
          </p:cNvSpPr>
          <p:nvPr>
            <p:ph idx="1"/>
          </p:nvPr>
        </p:nvSpPr>
        <p:spPr/>
        <p:txBody>
          <a:bodyPr>
            <a:normAutofit/>
          </a:bodyPr>
          <a:lstStyle/>
          <a:p>
            <a:r>
              <a:rPr lang="en-US" dirty="0" smtClean="0"/>
              <a:t>A meditation practice to increase both psychological and physiological wellbeing</a:t>
            </a:r>
          </a:p>
          <a:p>
            <a:pPr lvl="1"/>
            <a:r>
              <a:rPr lang="en-US" dirty="0" smtClean="0"/>
              <a:t>Yoga on occasion has been a beneficial way to reduce daily stress in my life, though the meditative aspects are something that I have not readily delved into as much as I would like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meditation?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a:t>“Meditation is an invitation to notice when we reach out limit and to not get carried away by hope and fear. Through meditation, we’re able to see clearly what’s going on with our thoughts and emotions, and we can also let them go.” </a:t>
            </a:r>
            <a:r>
              <a:rPr lang="en-US" dirty="0" smtClean="0"/>
              <a:t>(</a:t>
            </a:r>
            <a:r>
              <a:rPr lang="en-US" dirty="0" err="1" smtClean="0"/>
              <a:t>Chodron</a:t>
            </a:r>
            <a:r>
              <a:rPr lang="en-US" dirty="0" smtClean="0"/>
              <a:t>, pp</a:t>
            </a:r>
            <a:r>
              <a:rPr lang="en-US" dirty="0"/>
              <a:t>. 16)</a:t>
            </a:r>
          </a:p>
          <a:p>
            <a:endParaRPr lang="en-US" dirty="0" smtClean="0"/>
          </a:p>
          <a:p>
            <a:r>
              <a:rPr lang="en-US" dirty="0" smtClean="0"/>
              <a:t>Types of meditation can be broadly separated into two categories: </a:t>
            </a:r>
          </a:p>
          <a:p>
            <a:pPr lvl="1"/>
            <a:r>
              <a:rPr lang="en-US" dirty="0" smtClean="0"/>
              <a:t>Still meditation (mindfulness, loving-kindness, transcendental, </a:t>
            </a:r>
            <a:r>
              <a:rPr lang="en-US" dirty="0" err="1" smtClean="0"/>
              <a:t>tonglen</a:t>
            </a:r>
            <a:r>
              <a:rPr lang="en-US" dirty="0" smtClean="0"/>
              <a:t>, journey)</a:t>
            </a:r>
          </a:p>
          <a:p>
            <a:pPr lvl="1"/>
            <a:r>
              <a:rPr lang="en-US" dirty="0" smtClean="0"/>
              <a:t>Movement meditation ( active yoga or walking meditations, often incorporating mindfulness and </a:t>
            </a:r>
            <a:r>
              <a:rPr lang="en-US" dirty="0" err="1" smtClean="0"/>
              <a:t>pranyama</a:t>
            </a:r>
            <a:r>
              <a:rPr lang="en-US" dirty="0" smtClean="0"/>
              <a:t> breath work)</a:t>
            </a:r>
          </a:p>
          <a:p>
            <a:pPr>
              <a:buNone/>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Beneficial findings of meditation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LKM has been shown to increase social connectedness, positive emotions, self-compassion, and mindfulness, while decreasing stress (Bond, pp. 160)</a:t>
            </a:r>
          </a:p>
          <a:p>
            <a:pPr lvl="1"/>
            <a:r>
              <a:rPr lang="en-US" dirty="0" smtClean="0"/>
              <a:t>Linked to relative telomere length in women (Bond, pp. 161)</a:t>
            </a:r>
          </a:p>
          <a:p>
            <a:pPr lvl="1">
              <a:buNone/>
            </a:pPr>
            <a:endParaRPr lang="en-US" dirty="0" smtClean="0"/>
          </a:p>
          <a:p>
            <a:r>
              <a:rPr lang="en-US" dirty="0" smtClean="0"/>
              <a:t>Mindfulness meditation has been shown to increase focus, reduce stress, and center the mind on the present</a:t>
            </a:r>
          </a:p>
          <a:p>
            <a:pPr lvl="1"/>
            <a:r>
              <a:rPr lang="en-US" dirty="0" smtClean="0"/>
              <a:t>Incorporation into MBSR (Mindfulness-Based Stress Reduction) Therapy to give individuals a way to become more aware of their symptoms, evaluate them with more emotional stability and acceptance, and ultimately play a role in regulating their response to those symptoms (</a:t>
            </a:r>
            <a:r>
              <a:rPr lang="en-US" dirty="0" err="1" smtClean="0"/>
              <a:t>Zernicke</a:t>
            </a:r>
            <a:r>
              <a:rPr lang="en-US" dirty="0" smtClean="0"/>
              <a:t>, pp. 2)</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Beneficial findings of meditation (continued)</a:t>
            </a:r>
            <a:endParaRPr lang="en-US" dirty="0"/>
          </a:p>
        </p:txBody>
      </p:sp>
      <p:sp>
        <p:nvSpPr>
          <p:cNvPr id="3" name="Content Placeholder 2"/>
          <p:cNvSpPr>
            <a:spLocks noGrp="1"/>
          </p:cNvSpPr>
          <p:nvPr>
            <p:ph idx="1"/>
          </p:nvPr>
        </p:nvSpPr>
        <p:spPr/>
        <p:txBody>
          <a:bodyPr>
            <a:normAutofit fontScale="70000" lnSpcReduction="20000"/>
          </a:bodyPr>
          <a:lstStyle/>
          <a:p>
            <a:r>
              <a:rPr lang="en-US" sz="3600" dirty="0" smtClean="0">
                <a:solidFill>
                  <a:schemeClr val="tx1"/>
                </a:solidFill>
              </a:rPr>
              <a:t>Transcendental Meditation (TM) – utilizing mantras in practice – used on college students resulted in reduced experiences of stress, anxiety, depression, and perfectionist thoughts (Burns, pp. 139-140)</a:t>
            </a:r>
          </a:p>
          <a:p>
            <a:endParaRPr lang="en-US" sz="3600" dirty="0" smtClean="0">
              <a:solidFill>
                <a:schemeClr val="tx1"/>
              </a:solidFill>
            </a:endParaRPr>
          </a:p>
          <a:p>
            <a:r>
              <a:rPr lang="en-US" sz="3600" dirty="0" err="1" smtClean="0">
                <a:solidFill>
                  <a:schemeClr val="tx1"/>
                </a:solidFill>
              </a:rPr>
              <a:t>Pranyama</a:t>
            </a:r>
            <a:r>
              <a:rPr lang="en-US" sz="3600" dirty="0" smtClean="0">
                <a:solidFill>
                  <a:schemeClr val="tx1"/>
                </a:solidFill>
              </a:rPr>
              <a:t> - a technique of regulating breath and meditation – can aid in preventing many age-related respiratory disorders and promoting health, especially in combination with a regular yoga practice</a:t>
            </a:r>
          </a:p>
          <a:p>
            <a:pPr lvl="1"/>
            <a:r>
              <a:rPr lang="en-US" dirty="0" smtClean="0">
                <a:solidFill>
                  <a:schemeClr val="tx1"/>
                </a:solidFill>
              </a:rPr>
              <a:t> </a:t>
            </a:r>
            <a:r>
              <a:rPr lang="en-US" sz="3400" dirty="0" err="1" smtClean="0">
                <a:solidFill>
                  <a:schemeClr val="tx1"/>
                </a:solidFill>
              </a:rPr>
              <a:t>Pranyama</a:t>
            </a:r>
            <a:r>
              <a:rPr lang="en-US" sz="3400" dirty="0" smtClean="0">
                <a:solidFill>
                  <a:schemeClr val="tx1"/>
                </a:solidFill>
              </a:rPr>
              <a:t> causes a slowing and deepening of inhalation and exhalation, lowering rate of breath by modifying basic nervous system activity (</a:t>
            </a:r>
            <a:r>
              <a:rPr lang="en-US" sz="3400" dirty="0" err="1" smtClean="0">
                <a:solidFill>
                  <a:schemeClr val="tx1"/>
                </a:solidFill>
              </a:rPr>
              <a:t>Ankad</a:t>
            </a:r>
            <a:r>
              <a:rPr lang="en-US" sz="3400" dirty="0" smtClean="0">
                <a:solidFill>
                  <a:schemeClr val="tx1"/>
                </a:solidFill>
              </a:rPr>
              <a:t>, pp. 433-434)</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goal</a:t>
            </a:r>
            <a:endParaRPr lang="en-US" dirty="0"/>
          </a:p>
        </p:txBody>
      </p:sp>
      <p:sp>
        <p:nvSpPr>
          <p:cNvPr id="3" name="Content Placeholder 2"/>
          <p:cNvSpPr>
            <a:spLocks noGrp="1"/>
          </p:cNvSpPr>
          <p:nvPr>
            <p:ph idx="1"/>
          </p:nvPr>
        </p:nvSpPr>
        <p:spPr/>
        <p:txBody>
          <a:bodyPr>
            <a:normAutofit/>
          </a:bodyPr>
          <a:lstStyle/>
          <a:p>
            <a:r>
              <a:rPr lang="en-US" dirty="0" smtClean="0"/>
              <a:t>A still meditation practice 2x daily (5 minutes on waking and 5 minutes before bed)</a:t>
            </a:r>
          </a:p>
          <a:p>
            <a:pPr lvl="1"/>
            <a:r>
              <a:rPr lang="en-US" dirty="0" smtClean="0"/>
              <a:t>Based on a mindfulness meditation (</a:t>
            </a:r>
            <a:r>
              <a:rPr lang="en-US" i="1" dirty="0" err="1" smtClean="0"/>
              <a:t>vipashyana</a:t>
            </a:r>
            <a:r>
              <a:rPr lang="en-US" dirty="0" smtClean="0"/>
              <a:t>), which is meant to focus on the simple practice of opening the mind and relaxing, and also </a:t>
            </a:r>
            <a:r>
              <a:rPr lang="en-US" dirty="0" err="1" smtClean="0"/>
              <a:t>pranyama</a:t>
            </a:r>
            <a:r>
              <a:rPr lang="en-US" dirty="0" smtClean="0"/>
              <a:t> (breath work)</a:t>
            </a:r>
          </a:p>
          <a:p>
            <a:pPr lvl="1"/>
            <a:r>
              <a:rPr lang="en-US" dirty="0" smtClean="0"/>
              <a:t>Utilizing Buddhist practitioner </a:t>
            </a:r>
            <a:r>
              <a:rPr lang="en-US" dirty="0" err="1" smtClean="0"/>
              <a:t>Chogyam</a:t>
            </a:r>
            <a:r>
              <a:rPr lang="en-US" dirty="0" smtClean="0"/>
              <a:t> </a:t>
            </a:r>
            <a:r>
              <a:rPr lang="en-US" dirty="0" err="1" smtClean="0"/>
              <a:t>Trungpa</a:t>
            </a:r>
            <a:r>
              <a:rPr lang="en-US" dirty="0" smtClean="0"/>
              <a:t> </a:t>
            </a:r>
            <a:r>
              <a:rPr lang="en-US" dirty="0" err="1" smtClean="0"/>
              <a:t>Rinpoche’s</a:t>
            </a:r>
            <a:r>
              <a:rPr lang="en-US" dirty="0" smtClean="0"/>
              <a:t> “six points of good posture” in order to settle myself into the practice </a:t>
            </a:r>
            <a:r>
              <a:rPr lang="en-US" sz="1600" dirty="0" smtClean="0"/>
              <a:t>(</a:t>
            </a:r>
            <a:r>
              <a:rPr lang="en-US" sz="1600" dirty="0" err="1" smtClean="0"/>
              <a:t>Chodron</a:t>
            </a:r>
            <a:r>
              <a:rPr lang="en-US" sz="1600" dirty="0" smtClean="0"/>
              <a:t>, pp. 28) </a:t>
            </a:r>
          </a:p>
          <a:p>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that goal changed over time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Through challenges in prioritizing time to perform the five minutes of passive meditation on waking and before bed, I started being cognizant about other ways in which I was meditating throughout the day that I had not previously been aware of.</a:t>
            </a:r>
          </a:p>
          <a:p>
            <a:r>
              <a:rPr lang="en-US" dirty="0" smtClean="0"/>
              <a:t>At the time of the 30-day behavior modification, I was also beginning a job at a yoga studio, which caused me to increase my yoga practice from one hour per week to almost nine hours</a:t>
            </a:r>
          </a:p>
          <a:p>
            <a:r>
              <a:rPr lang="en-US" dirty="0" smtClean="0"/>
              <a:t>I found that the </a:t>
            </a:r>
            <a:r>
              <a:rPr lang="en-US" dirty="0" err="1" smtClean="0"/>
              <a:t>pranyama</a:t>
            </a:r>
            <a:r>
              <a:rPr lang="en-US" dirty="0" smtClean="0"/>
              <a:t> breath work and active meditation I was practicing in the yoga studio was much more rewarding for me than my initial behavior modification goal</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r>
              <a:rPr lang="en-US" sz="3200" dirty="0" smtClean="0"/>
              <a:t>Intervention: </a:t>
            </a:r>
            <a:r>
              <a:rPr lang="en-US" sz="3200" i="1" dirty="0" smtClean="0"/>
              <a:t>Mindfulness-Based Stress Reduction for the Treatment of Irritable Bowel Syndrome (IBS)</a:t>
            </a:r>
            <a:endParaRPr lang="en-US" sz="3200" dirty="0"/>
          </a:p>
        </p:txBody>
      </p:sp>
      <p:sp>
        <p:nvSpPr>
          <p:cNvPr id="3" name="Content Placeholder 2"/>
          <p:cNvSpPr>
            <a:spLocks noGrp="1"/>
          </p:cNvSpPr>
          <p:nvPr>
            <p:ph idx="1"/>
          </p:nvPr>
        </p:nvSpPr>
        <p:spPr/>
        <p:txBody>
          <a:bodyPr>
            <a:normAutofit fontScale="77500" lnSpcReduction="20000"/>
          </a:bodyPr>
          <a:lstStyle/>
          <a:p>
            <a:r>
              <a:rPr lang="en-US" dirty="0" smtClean="0"/>
              <a:t>Research shows that IBS is caused by a combination of intestinal, motor, sensory, and central nervous system activity – also known as the “brain-gut axis”</a:t>
            </a:r>
          </a:p>
          <a:p>
            <a:r>
              <a:rPr lang="en-US" dirty="0" smtClean="0"/>
              <a:t>Role of stress</a:t>
            </a:r>
          </a:p>
          <a:p>
            <a:r>
              <a:rPr lang="en-US" dirty="0" smtClean="0"/>
              <a:t>Study at the University of Calgary to assess the extent to which mindfulness-based stress reduction (MSBR) can reduce severity of IBS symptoms</a:t>
            </a:r>
          </a:p>
          <a:p>
            <a:r>
              <a:rPr lang="en-US" dirty="0" smtClean="0"/>
              <a:t>MSBR included meditation techniques, body-awareness skills, and fundamental yoga practice over a period of 8 weeks</a:t>
            </a:r>
          </a:p>
          <a:p>
            <a:r>
              <a:rPr lang="en-US" dirty="0" smtClean="0"/>
              <a:t>Statistically significant results showed a 30.7% reduction in symptom severity that was sustained over 6 month, as well as reduction in stress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Outcomes from my behavior modification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 increase in yoga practice from 1 hour per week to roughly 5 hours, and a daily attempt at passive meditation upon waking and before bed resulted in…</a:t>
            </a:r>
          </a:p>
          <a:p>
            <a:pPr lvl="1"/>
            <a:r>
              <a:rPr lang="en-US" dirty="0" smtClean="0"/>
              <a:t>Ability to channel stressors in a productive way through breath techniques</a:t>
            </a:r>
          </a:p>
          <a:p>
            <a:pPr lvl="1"/>
            <a:r>
              <a:rPr lang="en-US" dirty="0" smtClean="0"/>
              <a:t>Increase in sound sleep/Decrease in intrusions</a:t>
            </a:r>
          </a:p>
          <a:p>
            <a:pPr lvl="1"/>
            <a:r>
              <a:rPr lang="en-US" dirty="0" smtClean="0"/>
              <a:t>Decrease in prevalence of migraines</a:t>
            </a:r>
          </a:p>
          <a:p>
            <a:pPr lvl="1"/>
            <a:r>
              <a:rPr lang="en-US" dirty="0" smtClean="0"/>
              <a:t>Greater social stability and empathy </a:t>
            </a:r>
          </a:p>
          <a:p>
            <a:pPr lvl="1"/>
            <a:r>
              <a:rPr lang="en-US" dirty="0" smtClean="0"/>
              <a:t>Greater self-compassion and self-esteem</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2547</TotalTime>
  <Words>856</Words>
  <Application>Microsoft Office PowerPoint</Application>
  <PresentationFormat>On-screen Show (4:3)</PresentationFormat>
  <Paragraphs>60</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The impact of meditation on reduction of daily hassles or chronic stressors</vt:lpstr>
      <vt:lpstr>Health Behavior Domain</vt:lpstr>
      <vt:lpstr>What is meditation?</vt:lpstr>
      <vt:lpstr>Beneficial findings of meditation</vt:lpstr>
      <vt:lpstr>Beneficial findings of meditation (continued)</vt:lpstr>
      <vt:lpstr>Specific goal</vt:lpstr>
      <vt:lpstr>How that goal changed over time</vt:lpstr>
      <vt:lpstr>Intervention: Mindfulness-Based Stress Reduction for the Treatment of Irritable Bowel Syndrome (IBS)</vt:lpstr>
      <vt:lpstr>Outcomes from my behavior modification</vt:lpstr>
      <vt:lpstr>End points, continuing on…</vt:lpstr>
      <vt:lpstr>References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meditation on reduction of daily hassles or chronic stressors</dc:title>
  <dc:creator>Jacqueline</dc:creator>
  <cp:lastModifiedBy>Jacqueline</cp:lastModifiedBy>
  <cp:revision>29</cp:revision>
  <dcterms:created xsi:type="dcterms:W3CDTF">2013-11-18T01:39:58Z</dcterms:created>
  <dcterms:modified xsi:type="dcterms:W3CDTF">2013-11-19T20:07:21Z</dcterms:modified>
</cp:coreProperties>
</file>